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35"/>
  </p:notesMasterIdLst>
  <p:sldIdLst>
    <p:sldId id="265" r:id="rId2"/>
    <p:sldId id="268" r:id="rId3"/>
    <p:sldId id="377" r:id="rId4"/>
    <p:sldId id="445" r:id="rId5"/>
    <p:sldId id="327" r:id="rId6"/>
    <p:sldId id="406" r:id="rId7"/>
    <p:sldId id="411" r:id="rId8"/>
    <p:sldId id="417" r:id="rId9"/>
    <p:sldId id="419" r:id="rId10"/>
    <p:sldId id="418" r:id="rId11"/>
    <p:sldId id="420" r:id="rId12"/>
    <p:sldId id="430" r:id="rId13"/>
    <p:sldId id="431" r:id="rId14"/>
    <p:sldId id="432" r:id="rId15"/>
    <p:sldId id="433" r:id="rId16"/>
    <p:sldId id="421" r:id="rId17"/>
    <p:sldId id="422" r:id="rId18"/>
    <p:sldId id="434" r:id="rId19"/>
    <p:sldId id="435" r:id="rId20"/>
    <p:sldId id="423" r:id="rId21"/>
    <p:sldId id="436" r:id="rId22"/>
    <p:sldId id="437" r:id="rId23"/>
    <p:sldId id="438" r:id="rId24"/>
    <p:sldId id="439" r:id="rId25"/>
    <p:sldId id="425" r:id="rId26"/>
    <p:sldId id="426" r:id="rId27"/>
    <p:sldId id="428" r:id="rId28"/>
    <p:sldId id="427" r:id="rId29"/>
    <p:sldId id="442" r:id="rId30"/>
    <p:sldId id="443" r:id="rId31"/>
    <p:sldId id="441" r:id="rId32"/>
    <p:sldId id="444" r:id="rId33"/>
    <p:sldId id="44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229"/>
    <p:restoredTop sz="84088"/>
  </p:normalViewPr>
  <p:slideViewPr>
    <p:cSldViewPr snapToGrid="0" snapToObjects="1">
      <p:cViewPr varScale="1">
        <p:scale>
          <a:sx n="119" d="100"/>
          <a:sy n="119" d="100"/>
        </p:scale>
        <p:origin x="48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D9FF8E-10DD-42A2-AD1E-4459247DEB72}" type="datetimeFigureOut">
              <a:rPr lang="en-US" smtClean="0"/>
              <a:t>3/15/21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5712E2-210E-442A-87B6-1116097889C7}" type="slidenum">
              <a:rPr lang="en-US" smtClean="0"/>
              <a:t>‹#›</a:t>
            </a:fld>
            <a:endParaRPr lang="en-US"/>
          </a:p>
        </p:txBody>
      </p:sp>
    </p:spTree>
    <p:extLst>
      <p:ext uri="{BB962C8B-B14F-4D97-AF65-F5344CB8AC3E}">
        <p14:creationId xmlns:p14="http://schemas.microsoft.com/office/powerpoint/2010/main" val="889043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5712E2-210E-442A-87B6-1116097889C7}" type="slidenum">
              <a:rPr lang="en-US" smtClean="0"/>
              <a:t>1</a:t>
            </a:fld>
            <a:endParaRPr lang="en-US"/>
          </a:p>
        </p:txBody>
      </p:sp>
    </p:spTree>
    <p:extLst>
      <p:ext uri="{BB962C8B-B14F-4D97-AF65-F5344CB8AC3E}">
        <p14:creationId xmlns:p14="http://schemas.microsoft.com/office/powerpoint/2010/main" val="904628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25</a:t>
            </a:fld>
            <a:endParaRPr lang="en-US"/>
          </a:p>
        </p:txBody>
      </p:sp>
    </p:spTree>
    <p:extLst>
      <p:ext uri="{BB962C8B-B14F-4D97-AF65-F5344CB8AC3E}">
        <p14:creationId xmlns:p14="http://schemas.microsoft.com/office/powerpoint/2010/main" val="4178544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have we done so far?</a:t>
            </a:r>
          </a:p>
        </p:txBody>
      </p:sp>
      <p:sp>
        <p:nvSpPr>
          <p:cNvPr id="4" name="Slide Number Placeholder 3"/>
          <p:cNvSpPr>
            <a:spLocks noGrp="1"/>
          </p:cNvSpPr>
          <p:nvPr>
            <p:ph type="sldNum" sz="quarter" idx="5"/>
          </p:nvPr>
        </p:nvSpPr>
        <p:spPr/>
        <p:txBody>
          <a:bodyPr/>
          <a:lstStyle/>
          <a:p>
            <a:fld id="{7C5712E2-210E-442A-87B6-1116097889C7}" type="slidenum">
              <a:rPr lang="en-US" smtClean="0"/>
              <a:t>26</a:t>
            </a:fld>
            <a:endParaRPr lang="en-US"/>
          </a:p>
        </p:txBody>
      </p:sp>
    </p:spTree>
    <p:extLst>
      <p:ext uri="{BB962C8B-B14F-4D97-AF65-F5344CB8AC3E}">
        <p14:creationId xmlns:p14="http://schemas.microsoft.com/office/powerpoint/2010/main" val="33465996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What are some “Other factors” that should be considered?</a:t>
            </a:r>
          </a:p>
        </p:txBody>
      </p:sp>
      <p:sp>
        <p:nvSpPr>
          <p:cNvPr id="4" name="Slide Number Placeholder 3"/>
          <p:cNvSpPr>
            <a:spLocks noGrp="1"/>
          </p:cNvSpPr>
          <p:nvPr>
            <p:ph type="sldNum" sz="quarter" idx="5"/>
          </p:nvPr>
        </p:nvSpPr>
        <p:spPr/>
        <p:txBody>
          <a:bodyPr/>
          <a:lstStyle/>
          <a:p>
            <a:fld id="{7C5712E2-210E-442A-87B6-1116097889C7}" type="slidenum">
              <a:rPr lang="en-US" smtClean="0"/>
              <a:t>27</a:t>
            </a:fld>
            <a:endParaRPr lang="en-US"/>
          </a:p>
        </p:txBody>
      </p:sp>
    </p:spTree>
    <p:extLst>
      <p:ext uri="{BB962C8B-B14F-4D97-AF65-F5344CB8AC3E}">
        <p14:creationId xmlns:p14="http://schemas.microsoft.com/office/powerpoint/2010/main" val="1428484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5712E2-210E-442A-87B6-1116097889C7}" type="slidenum">
              <a:rPr lang="en-US" smtClean="0"/>
              <a:t>29</a:t>
            </a:fld>
            <a:endParaRPr lang="en-US"/>
          </a:p>
        </p:txBody>
      </p:sp>
    </p:spTree>
    <p:extLst>
      <p:ext uri="{BB962C8B-B14F-4D97-AF65-F5344CB8AC3E}">
        <p14:creationId xmlns:p14="http://schemas.microsoft.com/office/powerpoint/2010/main" val="39642157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docs.google.com</a:t>
            </a:r>
            <a:r>
              <a:rPr lang="en-US" dirty="0"/>
              <a:t>/document/d/1n8NZmXi12ud3Tq3XwukmNPi-yvOaJGAb4Xc4hy9yAtk/</a:t>
            </a:r>
            <a:r>
              <a:rPr lang="en-US" dirty="0" err="1"/>
              <a:t>edit?usp</a:t>
            </a:r>
            <a:r>
              <a:rPr lang="en-US" dirty="0"/>
              <a:t>=sharing</a:t>
            </a:r>
          </a:p>
          <a:p>
            <a:endParaRPr lang="en-US" dirty="0"/>
          </a:p>
          <a:p>
            <a:r>
              <a:rPr lang="en-US" dirty="0"/>
              <a:t>https://</a:t>
            </a:r>
            <a:r>
              <a:rPr lang="en-US" dirty="0" err="1"/>
              <a:t>docs.google.com</a:t>
            </a:r>
            <a:r>
              <a:rPr lang="en-US" dirty="0"/>
              <a:t>/document/d/1i3niCRspaYgCFyZv4FedHjm_qgTudJTf4JFzv2qPIFM/</a:t>
            </a:r>
            <a:r>
              <a:rPr lang="en-US" dirty="0" err="1"/>
              <a:t>edit?usp</a:t>
            </a:r>
            <a:r>
              <a:rPr lang="en-US" dirty="0"/>
              <a:t>=sharing</a:t>
            </a:r>
          </a:p>
          <a:p>
            <a:endParaRPr lang="en-US" dirty="0"/>
          </a:p>
          <a:p>
            <a:r>
              <a:rPr lang="en-US" dirty="0"/>
              <a:t>https://</a:t>
            </a:r>
            <a:r>
              <a:rPr lang="en-US" dirty="0" err="1"/>
              <a:t>docs.google.com</a:t>
            </a:r>
            <a:r>
              <a:rPr lang="en-US" dirty="0"/>
              <a:t>/document/d/1SnbNNXhEPTjM_WFsJGb4PKfKYwMf44laHU5ic4cyec4/</a:t>
            </a:r>
            <a:r>
              <a:rPr lang="en-US" dirty="0" err="1"/>
              <a:t>edit?usp</a:t>
            </a:r>
            <a:r>
              <a:rPr lang="en-US" dirty="0"/>
              <a:t>=sharing</a:t>
            </a:r>
          </a:p>
          <a:p>
            <a:endParaRPr lang="en-US" dirty="0"/>
          </a:p>
          <a:p>
            <a:r>
              <a:rPr lang="en-US" dirty="0"/>
              <a:t>https://</a:t>
            </a:r>
            <a:r>
              <a:rPr lang="en-US" dirty="0" err="1"/>
              <a:t>docs.google.com</a:t>
            </a:r>
            <a:r>
              <a:rPr lang="en-US" dirty="0"/>
              <a:t>/document/d/1BMacpBTOfr9AEuDAePF_fRnLcrLjUgW9sbjulRaNRWo/</a:t>
            </a:r>
            <a:r>
              <a:rPr lang="en-US" dirty="0" err="1"/>
              <a:t>edit?usp</a:t>
            </a:r>
            <a:r>
              <a:rPr lang="en-US" dirty="0"/>
              <a:t>=sharing</a:t>
            </a:r>
          </a:p>
          <a:p>
            <a:endParaRPr lang="en-US" dirty="0"/>
          </a:p>
          <a:p>
            <a:r>
              <a:rPr lang="en-US" dirty="0"/>
              <a:t>https://</a:t>
            </a:r>
            <a:r>
              <a:rPr lang="en-US" dirty="0" err="1"/>
              <a:t>docs.google.com</a:t>
            </a:r>
            <a:r>
              <a:rPr lang="en-US" dirty="0"/>
              <a:t>/document/d/1Mt0tlsT_VXwZyOOjUNcs34OBCBfgehutNO45ZnnlMTA/</a:t>
            </a:r>
            <a:r>
              <a:rPr lang="en-US" dirty="0" err="1"/>
              <a:t>edit?usp</a:t>
            </a:r>
            <a:r>
              <a:rPr lang="en-US" dirty="0"/>
              <a:t>=sharing</a:t>
            </a:r>
          </a:p>
          <a:p>
            <a:endParaRPr lang="en-US" dirty="0"/>
          </a:p>
          <a:p>
            <a:r>
              <a:rPr lang="en-US" dirty="0"/>
              <a:t>https://</a:t>
            </a:r>
            <a:r>
              <a:rPr lang="en-US" dirty="0" err="1"/>
              <a:t>docs.google.com</a:t>
            </a:r>
            <a:r>
              <a:rPr lang="en-US" dirty="0"/>
              <a:t>/document/d/1g9GR6NagLkLczVDEIxIeCLw1wB_QpshNcQmFzXU_3wg/</a:t>
            </a:r>
            <a:r>
              <a:rPr lang="en-US" dirty="0" err="1"/>
              <a:t>edit?usp</a:t>
            </a:r>
            <a:r>
              <a:rPr lang="en-US" dirty="0"/>
              <a:t>=sharing</a:t>
            </a:r>
          </a:p>
        </p:txBody>
      </p:sp>
      <p:sp>
        <p:nvSpPr>
          <p:cNvPr id="4" name="Slide Number Placeholder 3"/>
          <p:cNvSpPr>
            <a:spLocks noGrp="1"/>
          </p:cNvSpPr>
          <p:nvPr>
            <p:ph type="sldNum" sz="quarter" idx="5"/>
          </p:nvPr>
        </p:nvSpPr>
        <p:spPr/>
        <p:txBody>
          <a:bodyPr/>
          <a:lstStyle/>
          <a:p>
            <a:fld id="{7C5712E2-210E-442A-87B6-1116097889C7}" type="slidenum">
              <a:rPr lang="en-US" smtClean="0"/>
              <a:t>30</a:t>
            </a:fld>
            <a:endParaRPr lang="en-US"/>
          </a:p>
        </p:txBody>
      </p:sp>
    </p:spTree>
    <p:extLst>
      <p:ext uri="{BB962C8B-B14F-4D97-AF65-F5344CB8AC3E}">
        <p14:creationId xmlns:p14="http://schemas.microsoft.com/office/powerpoint/2010/main" val="2366207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3</a:t>
            </a:fld>
            <a:endParaRPr lang="en-US"/>
          </a:p>
        </p:txBody>
      </p:sp>
    </p:spTree>
    <p:extLst>
      <p:ext uri="{BB962C8B-B14F-4D97-AF65-F5344CB8AC3E}">
        <p14:creationId xmlns:p14="http://schemas.microsoft.com/office/powerpoint/2010/main" val="1385562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have we done so far?</a:t>
            </a:r>
          </a:p>
        </p:txBody>
      </p:sp>
      <p:sp>
        <p:nvSpPr>
          <p:cNvPr id="4" name="Slide Number Placeholder 3"/>
          <p:cNvSpPr>
            <a:spLocks noGrp="1"/>
          </p:cNvSpPr>
          <p:nvPr>
            <p:ph type="sldNum" sz="quarter" idx="5"/>
          </p:nvPr>
        </p:nvSpPr>
        <p:spPr/>
        <p:txBody>
          <a:bodyPr/>
          <a:lstStyle/>
          <a:p>
            <a:fld id="{7C5712E2-210E-442A-87B6-1116097889C7}" type="slidenum">
              <a:rPr lang="en-US" smtClean="0"/>
              <a:t>4</a:t>
            </a:fld>
            <a:endParaRPr lang="en-US"/>
          </a:p>
        </p:txBody>
      </p:sp>
    </p:spTree>
    <p:extLst>
      <p:ext uri="{BB962C8B-B14F-4D97-AF65-F5344CB8AC3E}">
        <p14:creationId xmlns:p14="http://schemas.microsoft.com/office/powerpoint/2010/main" val="2581848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350A864B-9E3A-DD4B-932A-EE7A3094AEB1}" type="slidenum">
              <a:rPr lang="en-US" smtClean="0"/>
              <a:t>5</a:t>
            </a:fld>
            <a:endParaRPr lang="en-US"/>
          </a:p>
        </p:txBody>
      </p:sp>
    </p:spTree>
    <p:extLst>
      <p:ext uri="{BB962C8B-B14F-4D97-AF65-F5344CB8AC3E}">
        <p14:creationId xmlns:p14="http://schemas.microsoft.com/office/powerpoint/2010/main" val="1970437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correlation of the residuals (as a time series) with its own lags // the residuals should be white noise. So they should have no autocorrelation. If you have significant autocorrelation (you have to test this) and not just one spike at high lag order in your </a:t>
            </a:r>
            <a:r>
              <a:rPr lang="en-US" sz="1200" b="0" i="0" kern="1200" dirty="0" err="1">
                <a:solidFill>
                  <a:schemeClr val="tx1"/>
                </a:solidFill>
                <a:effectLst/>
                <a:latin typeface="+mn-lt"/>
                <a:ea typeface="+mn-ea"/>
                <a:cs typeface="+mn-cs"/>
              </a:rPr>
              <a:t>acf</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pacf</a:t>
            </a:r>
            <a:r>
              <a:rPr lang="en-US" sz="1200" b="0" i="0" kern="1200" dirty="0">
                <a:solidFill>
                  <a:schemeClr val="tx1"/>
                </a:solidFill>
                <a:effectLst/>
                <a:latin typeface="+mn-lt"/>
                <a:ea typeface="+mn-ea"/>
                <a:cs typeface="+mn-cs"/>
              </a:rPr>
              <a:t> this maybe an indicate that you specified your model wrong.</a:t>
            </a:r>
            <a:endParaRPr lang="en-US" dirty="0"/>
          </a:p>
        </p:txBody>
      </p:sp>
      <p:sp>
        <p:nvSpPr>
          <p:cNvPr id="4" name="Slide Number Placeholder 3"/>
          <p:cNvSpPr>
            <a:spLocks noGrp="1"/>
          </p:cNvSpPr>
          <p:nvPr>
            <p:ph type="sldNum" sz="quarter" idx="5"/>
          </p:nvPr>
        </p:nvSpPr>
        <p:spPr/>
        <p:txBody>
          <a:bodyPr/>
          <a:lstStyle/>
          <a:p>
            <a:fld id="{7C5712E2-210E-442A-87B6-1116097889C7}" type="slidenum">
              <a:rPr lang="en-US" smtClean="0"/>
              <a:t>9</a:t>
            </a:fld>
            <a:endParaRPr lang="en-US"/>
          </a:p>
        </p:txBody>
      </p:sp>
    </p:spTree>
    <p:extLst>
      <p:ext uri="{BB962C8B-B14F-4D97-AF65-F5344CB8AC3E}">
        <p14:creationId xmlns:p14="http://schemas.microsoft.com/office/powerpoint/2010/main" val="1948305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10</a:t>
            </a:fld>
            <a:endParaRPr lang="en-US"/>
          </a:p>
        </p:txBody>
      </p:sp>
    </p:spTree>
    <p:extLst>
      <p:ext uri="{BB962C8B-B14F-4D97-AF65-F5344CB8AC3E}">
        <p14:creationId xmlns:p14="http://schemas.microsoft.com/office/powerpoint/2010/main" val="6747144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of January through March (Winter months) and decreases in the cold months.</a:t>
            </a:r>
          </a:p>
        </p:txBody>
      </p:sp>
      <p:sp>
        <p:nvSpPr>
          <p:cNvPr id="4" name="Slide Number Placeholder 3"/>
          <p:cNvSpPr>
            <a:spLocks noGrp="1"/>
          </p:cNvSpPr>
          <p:nvPr>
            <p:ph type="sldNum" sz="quarter" idx="5"/>
          </p:nvPr>
        </p:nvSpPr>
        <p:spPr/>
        <p:txBody>
          <a:bodyPr/>
          <a:lstStyle/>
          <a:p>
            <a:fld id="{7C5712E2-210E-442A-87B6-1116097889C7}" type="slidenum">
              <a:rPr lang="en-US" smtClean="0"/>
              <a:t>12</a:t>
            </a:fld>
            <a:endParaRPr lang="en-US"/>
          </a:p>
        </p:txBody>
      </p:sp>
    </p:spTree>
    <p:extLst>
      <p:ext uri="{BB962C8B-B14F-4D97-AF65-F5344CB8AC3E}">
        <p14:creationId xmlns:p14="http://schemas.microsoft.com/office/powerpoint/2010/main" val="1575843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Sometimes we will refer to a trend as “changing direction,” when it might go from an increasing trend to a decreasing trend. </a:t>
            </a:r>
            <a:endParaRPr lang="en-US" dirty="0"/>
          </a:p>
        </p:txBody>
      </p:sp>
      <p:sp>
        <p:nvSpPr>
          <p:cNvPr id="4" name="Slide Number Placeholder 3"/>
          <p:cNvSpPr>
            <a:spLocks noGrp="1"/>
          </p:cNvSpPr>
          <p:nvPr>
            <p:ph type="sldNum" sz="quarter" idx="5"/>
          </p:nvPr>
        </p:nvSpPr>
        <p:spPr/>
        <p:txBody>
          <a:bodyPr/>
          <a:lstStyle/>
          <a:p>
            <a:fld id="{7C5712E2-210E-442A-87B6-1116097889C7}" type="slidenum">
              <a:rPr lang="en-US" smtClean="0"/>
              <a:t>14</a:t>
            </a:fld>
            <a:endParaRPr lang="en-US"/>
          </a:p>
        </p:txBody>
      </p:sp>
    </p:spTree>
    <p:extLst>
      <p:ext uri="{BB962C8B-B14F-4D97-AF65-F5344CB8AC3E}">
        <p14:creationId xmlns:p14="http://schemas.microsoft.com/office/powerpoint/2010/main" val="3538274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 is also a strong seasonal pattern that increases in size as the level of the series increases. The sudden drop at the start of each year is caused by a government </a:t>
            </a:r>
            <a:r>
              <a:rPr lang="en-US" sz="1200" b="0" i="0" kern="1200" dirty="0" err="1">
                <a:solidFill>
                  <a:schemeClr val="tx1"/>
                </a:solidFill>
                <a:effectLst/>
                <a:latin typeface="+mn-lt"/>
                <a:ea typeface="+mn-ea"/>
                <a:cs typeface="+mn-cs"/>
              </a:rPr>
              <a:t>subsidisation</a:t>
            </a:r>
            <a:r>
              <a:rPr lang="en-US" sz="1200" b="0" i="0" kern="1200" dirty="0">
                <a:solidFill>
                  <a:schemeClr val="tx1"/>
                </a:solidFill>
                <a:effectLst/>
                <a:latin typeface="+mn-lt"/>
                <a:ea typeface="+mn-ea"/>
                <a:cs typeface="+mn-cs"/>
              </a:rPr>
              <a:t> scheme that makes it cost-effective for patients to stockpile drugs at the end of the calendar year.</a:t>
            </a:r>
            <a:endParaRPr lang="en-US" dirty="0"/>
          </a:p>
        </p:txBody>
      </p:sp>
      <p:sp>
        <p:nvSpPr>
          <p:cNvPr id="4" name="Slide Number Placeholder 3"/>
          <p:cNvSpPr>
            <a:spLocks noGrp="1"/>
          </p:cNvSpPr>
          <p:nvPr>
            <p:ph type="sldNum" sz="quarter" idx="5"/>
          </p:nvPr>
        </p:nvSpPr>
        <p:spPr/>
        <p:txBody>
          <a:bodyPr/>
          <a:lstStyle/>
          <a:p>
            <a:fld id="{7C5712E2-210E-442A-87B6-1116097889C7}" type="slidenum">
              <a:rPr lang="en-US" smtClean="0"/>
              <a:t>15</a:t>
            </a:fld>
            <a:endParaRPr lang="en-US"/>
          </a:p>
        </p:txBody>
      </p:sp>
    </p:spTree>
    <p:extLst>
      <p:ext uri="{BB962C8B-B14F-4D97-AF65-F5344CB8AC3E}">
        <p14:creationId xmlns:p14="http://schemas.microsoft.com/office/powerpoint/2010/main" val="2657205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F75F9-B840-D14E-954C-B52AA6150FF8}"/>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0B79DF-EEEF-9A45-A67A-28764B4FF436}"/>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748809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6A202-D54C-804D-BC61-773957038F3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F8718D-443A-2549-B8D4-E6EE5695B389}"/>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2D2B03-0336-6C47-A395-421826B9809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506703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33B2F-404E-2B42-9799-837D881DBB11}"/>
              </a:ext>
            </a:extLst>
          </p:cNvPr>
          <p:cNvSpPr>
            <a:spLocks noGrp="1"/>
          </p:cNvSpPr>
          <p:nvPr>
            <p:ph type="title"/>
          </p:nvPr>
        </p:nvSpPr>
        <p:spPr>
          <a:xfrm>
            <a:off x="838200" y="365125"/>
            <a:ext cx="10515600" cy="1000967"/>
          </a:xfrm>
          <a:prstGeom prst="rect">
            <a:avLst/>
          </a:prstGeom>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392D1C27-05B1-0A4C-ACE5-EF2061BD5289}"/>
              </a:ext>
            </a:extLst>
          </p:cNvPr>
          <p:cNvSpPr>
            <a:spLocks noGrp="1"/>
          </p:cNvSpPr>
          <p:nvPr>
            <p:ph type="body" orient="vert" idx="1"/>
          </p:nvPr>
        </p:nvSpPr>
        <p:spPr>
          <a:xfrm>
            <a:off x="838200" y="1575413"/>
            <a:ext cx="10515600" cy="4340646"/>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16025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69710D-115D-0345-8A20-C32D3E513506}"/>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FFB668-4C3D-7B49-9CC6-EDCC023D4998}"/>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9597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5FD46-C601-434F-9869-4B21DEA1DC42}"/>
              </a:ext>
            </a:extLst>
          </p:cNvPr>
          <p:cNvSpPr>
            <a:spLocks noGrp="1"/>
          </p:cNvSpPr>
          <p:nvPr>
            <p:ph type="title"/>
          </p:nvPr>
        </p:nvSpPr>
        <p:spPr>
          <a:xfrm>
            <a:off x="838200" y="365126"/>
            <a:ext cx="10515600" cy="1023000"/>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AD072E3E-D751-C942-A606-6A7386E5C7C2}"/>
              </a:ext>
            </a:extLst>
          </p:cNvPr>
          <p:cNvSpPr>
            <a:spLocks noGrp="1"/>
          </p:cNvSpPr>
          <p:nvPr>
            <p:ph idx="1"/>
          </p:nvPr>
        </p:nvSpPr>
        <p:spPr>
          <a:xfrm>
            <a:off x="838200" y="1564395"/>
            <a:ext cx="10515600" cy="434064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633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5FD46-C601-434F-9869-4B21DEA1DC42}"/>
              </a:ext>
            </a:extLst>
          </p:cNvPr>
          <p:cNvSpPr>
            <a:spLocks noGrp="1"/>
          </p:cNvSpPr>
          <p:nvPr>
            <p:ph type="title"/>
          </p:nvPr>
        </p:nvSpPr>
        <p:spPr>
          <a:xfrm>
            <a:off x="838200" y="365126"/>
            <a:ext cx="10515600" cy="1045034"/>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AD072E3E-D751-C942-A606-6A7386E5C7C2}"/>
              </a:ext>
            </a:extLst>
          </p:cNvPr>
          <p:cNvSpPr>
            <a:spLocks noGrp="1"/>
          </p:cNvSpPr>
          <p:nvPr>
            <p:ph idx="1"/>
          </p:nvPr>
        </p:nvSpPr>
        <p:spPr>
          <a:xfrm>
            <a:off x="838200" y="1616304"/>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5303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21426-AF7A-1A42-8000-9AD7575A19A5}"/>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15DE89-6361-9E43-B625-D8A05D16AEF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034482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117D2-22FA-EC4E-BF9D-9140483BF2CF}"/>
              </a:ext>
            </a:extLst>
          </p:cNvPr>
          <p:cNvSpPr>
            <a:spLocks noGrp="1"/>
          </p:cNvSpPr>
          <p:nvPr>
            <p:ph type="title"/>
          </p:nvPr>
        </p:nvSpPr>
        <p:spPr>
          <a:xfrm>
            <a:off x="838200" y="365125"/>
            <a:ext cx="10515600" cy="978933"/>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D25C953-4516-7944-B2E8-3781DCC78B44}"/>
              </a:ext>
            </a:extLst>
          </p:cNvPr>
          <p:cNvSpPr>
            <a:spLocks noGrp="1"/>
          </p:cNvSpPr>
          <p:nvPr>
            <p:ph sz="half" idx="1"/>
          </p:nvPr>
        </p:nvSpPr>
        <p:spPr>
          <a:xfrm>
            <a:off x="838200" y="1561221"/>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3320F5-6F8C-4740-9151-BA03BC3F25F7}"/>
              </a:ext>
            </a:extLst>
          </p:cNvPr>
          <p:cNvSpPr>
            <a:spLocks noGrp="1"/>
          </p:cNvSpPr>
          <p:nvPr>
            <p:ph sz="half" idx="2"/>
          </p:nvPr>
        </p:nvSpPr>
        <p:spPr>
          <a:xfrm>
            <a:off x="6172200" y="1561221"/>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8946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80F19-B8E2-A942-B66D-3F1DF3018546}"/>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99F472A-52D2-714D-B273-66D0E9398C82}"/>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02130E-CC8A-4143-9F4F-4522A50204FD}"/>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44FE7DE-26F2-884D-81EB-63502AE8A757}"/>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80D6A3-4C56-DB40-B53F-555126C4AE10}"/>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021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958B0-B98F-694D-BEA3-BB0C2D078CCA}"/>
              </a:ext>
            </a:extLst>
          </p:cNvPr>
          <p:cNvSpPr>
            <a:spLocks noGrp="1"/>
          </p:cNvSpPr>
          <p:nvPr>
            <p:ph type="title"/>
          </p:nvPr>
        </p:nvSpPr>
        <p:spPr>
          <a:xfrm>
            <a:off x="838200" y="365125"/>
            <a:ext cx="10515600" cy="901815"/>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1816054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882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06A4E-686F-7D4D-AAD6-727888B12FC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C09479D8-5789-6C4F-9DB7-A1909A9A16F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B0BC27-390A-5C44-939B-50CC6F46DD3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790644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0F4BE8D-28FC-2245-ACDB-749F051AB644}"/>
              </a:ext>
            </a:extLst>
          </p:cNvPr>
          <p:cNvSpPr/>
          <p:nvPr userDrawn="1"/>
        </p:nvSpPr>
        <p:spPr>
          <a:xfrm flipV="1">
            <a:off x="0" y="5994400"/>
            <a:ext cx="12192000" cy="863600"/>
          </a:xfrm>
          <a:prstGeom prst="rect">
            <a:avLst/>
          </a:prstGeom>
          <a:solidFill>
            <a:srgbClr val="D3D3C9">
              <a:alpha val="50000"/>
            </a:srgb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i="0" dirty="0">
              <a:latin typeface="Georgia" panose="02040502050405020303" pitchFamily="18" charset="0"/>
            </a:endParaRPr>
          </a:p>
        </p:txBody>
      </p:sp>
      <p:sp>
        <p:nvSpPr>
          <p:cNvPr id="9" name="Title Placeholder 1">
            <a:extLst>
              <a:ext uri="{FF2B5EF4-FFF2-40B4-BE49-F238E27FC236}">
                <a16:creationId xmlns:a16="http://schemas.microsoft.com/office/drawing/2014/main" id="{B65FB2A3-816F-2648-953A-E63FBE092F87}"/>
              </a:ext>
            </a:extLst>
          </p:cNvPr>
          <p:cNvSpPr>
            <a:spLocks noGrp="1"/>
          </p:cNvSpPr>
          <p:nvPr>
            <p:ph type="title"/>
          </p:nvPr>
        </p:nvSpPr>
        <p:spPr bwMode="auto">
          <a:xfrm>
            <a:off x="914400" y="274638"/>
            <a:ext cx="7391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b" anchorCtr="0" compatLnSpc="1">
            <a:prstTxWarp prst="textNoShape">
              <a:avLst/>
            </a:prstTxWarp>
          </a:bodyPr>
          <a:lstStyle/>
          <a:p>
            <a:pPr lvl="0"/>
            <a:r>
              <a:rPr lang="en-US" altLang="en-US" dirty="0"/>
              <a:t>Click to edit Master title style</a:t>
            </a:r>
          </a:p>
        </p:txBody>
      </p:sp>
      <p:sp>
        <p:nvSpPr>
          <p:cNvPr id="10" name="Text Placeholder 2">
            <a:extLst>
              <a:ext uri="{FF2B5EF4-FFF2-40B4-BE49-F238E27FC236}">
                <a16:creationId xmlns:a16="http://schemas.microsoft.com/office/drawing/2014/main" id="{2DD945DD-2AFA-C84E-993C-E98FB9F9BF6A}"/>
              </a:ext>
            </a:extLst>
          </p:cNvPr>
          <p:cNvSpPr>
            <a:spLocks noGrp="1"/>
          </p:cNvSpPr>
          <p:nvPr>
            <p:ph type="body" idx="1"/>
          </p:nvPr>
        </p:nvSpPr>
        <p:spPr bwMode="auto">
          <a:xfrm>
            <a:off x="914400" y="1600200"/>
            <a:ext cx="73914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1" name="Text Placeholder 7">
            <a:extLst>
              <a:ext uri="{FF2B5EF4-FFF2-40B4-BE49-F238E27FC236}">
                <a16:creationId xmlns:a16="http://schemas.microsoft.com/office/drawing/2014/main" id="{70659BC3-21DC-994A-9D18-4EABBDA5EBC4}"/>
              </a:ext>
            </a:extLst>
          </p:cNvPr>
          <p:cNvSpPr txBox="1">
            <a:spLocks/>
          </p:cNvSpPr>
          <p:nvPr userDrawn="1"/>
        </p:nvSpPr>
        <p:spPr>
          <a:xfrm>
            <a:off x="11332834" y="6275388"/>
            <a:ext cx="641350" cy="341312"/>
          </a:xfrm>
          <a:prstGeom prst="rect">
            <a:avLst/>
          </a:prstGeom>
        </p:spPr>
        <p:txBody>
          <a:bodyPr/>
          <a:lstStyle>
            <a:lvl1pPr marL="182563"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Bef>
                <a:spcPct val="20000"/>
              </a:spcBef>
              <a:buClr>
                <a:schemeClr val="accent2"/>
              </a:buClr>
              <a:buSzPct val="80000"/>
              <a:defRPr/>
            </a:pPr>
            <a:fld id="{17305D22-8E7E-6B41-BEC9-565AD26A9684}" type="slidenum">
              <a:rPr lang="en-US" altLang="en-US" sz="1100" b="0" i="0" smtClean="0">
                <a:solidFill>
                  <a:srgbClr val="7F7F7F"/>
                </a:solidFill>
                <a:latin typeface="Georgia" panose="02040502050405020303" pitchFamily="18" charset="0"/>
                <a:cs typeface="Arial" panose="020B0604020202020204" pitchFamily="34" charset="0"/>
              </a:rPr>
              <a:pPr eaLnBrk="1" hangingPunct="1">
                <a:spcBef>
                  <a:spcPct val="20000"/>
                </a:spcBef>
                <a:buClr>
                  <a:schemeClr val="accent2"/>
                </a:buClr>
                <a:buSzPct val="80000"/>
                <a:defRPr/>
              </a:pPr>
              <a:t>‹#›</a:t>
            </a:fld>
            <a:endParaRPr lang="en-US" altLang="en-US" sz="1100" b="0" i="0" dirty="0">
              <a:solidFill>
                <a:srgbClr val="7F7F7F"/>
              </a:solidFill>
              <a:latin typeface="Georgia" panose="02040502050405020303" pitchFamily="18" charset="0"/>
              <a:cs typeface="Arial" panose="020B0604020202020204" pitchFamily="34" charset="0"/>
            </a:endParaRPr>
          </a:p>
        </p:txBody>
      </p:sp>
      <p:pic>
        <p:nvPicPr>
          <p:cNvPr id="12" name="Picture 11"/>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8305801" y="6228776"/>
            <a:ext cx="3027034" cy="558056"/>
          </a:xfrm>
          <a:prstGeom prst="rect">
            <a:avLst/>
          </a:prstGeom>
        </p:spPr>
      </p:pic>
    </p:spTree>
    <p:extLst>
      <p:ext uri="{BB962C8B-B14F-4D97-AF65-F5344CB8AC3E}">
        <p14:creationId xmlns:p14="http://schemas.microsoft.com/office/powerpoint/2010/main" val="105760437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hyperlink" Target="https://otexts.com/fpp2/" TargetMode="Externa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hyperlink" Target="https://otexts.com/fpp2/"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www.menti.com/" TargetMode="Externa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hyperlink" Target="https://otexts.com/fpp2/" TargetMode="External"/><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image" Target="../media/image5.tiff"/><Relationship Id="rId4"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D1AA06-F52F-4A71-AEE2-DF143A3E37FF}"/>
              </a:ext>
            </a:extLst>
          </p:cNvPr>
          <p:cNvSpPr>
            <a:spLocks noGrp="1"/>
          </p:cNvSpPr>
          <p:nvPr>
            <p:ph type="ctrTitle"/>
          </p:nvPr>
        </p:nvSpPr>
        <p:spPr/>
        <p:txBody>
          <a:bodyPr/>
          <a:lstStyle/>
          <a:p>
            <a:r>
              <a:rPr lang="en-US" sz="4800" b="1" dirty="0"/>
              <a:t>Fitting time series models, </a:t>
            </a:r>
            <a:br>
              <a:rPr lang="en-US" sz="4800" b="1" dirty="0"/>
            </a:br>
            <a:r>
              <a:rPr lang="en-US" sz="4800" b="1" dirty="0"/>
              <a:t>Part 2</a:t>
            </a:r>
          </a:p>
        </p:txBody>
      </p:sp>
      <p:sp>
        <p:nvSpPr>
          <p:cNvPr id="5" name="Subtitle 4">
            <a:extLst>
              <a:ext uri="{FF2B5EF4-FFF2-40B4-BE49-F238E27FC236}">
                <a16:creationId xmlns:a16="http://schemas.microsoft.com/office/drawing/2014/main" id="{D39E8E67-8C47-4156-9314-57BC6889FCF6}"/>
              </a:ext>
            </a:extLst>
          </p:cNvPr>
          <p:cNvSpPr>
            <a:spLocks noGrp="1"/>
          </p:cNvSpPr>
          <p:nvPr>
            <p:ph type="subTitle" idx="1"/>
          </p:nvPr>
        </p:nvSpPr>
        <p:spPr/>
        <p:txBody>
          <a:bodyPr/>
          <a:lstStyle/>
          <a:p>
            <a:r>
              <a:rPr lang="en-US" dirty="0"/>
              <a:t>CIHR Course Week 3</a:t>
            </a:r>
          </a:p>
          <a:p>
            <a:r>
              <a:rPr lang="en-US" dirty="0"/>
              <a:t>Isabel (Izzie) Fulcher</a:t>
            </a:r>
          </a:p>
          <a:p>
            <a:r>
              <a:rPr lang="en-US" dirty="0" err="1"/>
              <a:t>isabel_fulcher@hms.harvard.edu</a:t>
            </a:r>
            <a:endParaRPr lang="en-US" dirty="0"/>
          </a:p>
        </p:txBody>
      </p:sp>
    </p:spTree>
    <p:extLst>
      <p:ext uri="{BB962C8B-B14F-4D97-AF65-F5344CB8AC3E}">
        <p14:creationId xmlns:p14="http://schemas.microsoft.com/office/powerpoint/2010/main" val="171895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Seasonality and time trends</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08434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61EA7EF6-9218-A547-8A4A-D163973D88EE}"/>
              </a:ext>
            </a:extLst>
          </p:cNvPr>
          <p:cNvSpPr txBox="1">
            <a:spLocks/>
          </p:cNvSpPr>
          <p:nvPr/>
        </p:nvSpPr>
        <p:spPr>
          <a:xfrm>
            <a:off x="838200" y="365126"/>
            <a:ext cx="10515600" cy="1023000"/>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dirty="0"/>
              <a:t>Time series patterns</a:t>
            </a:r>
          </a:p>
        </p:txBody>
      </p:sp>
      <p:sp>
        <p:nvSpPr>
          <p:cNvPr id="4" name="TextBox 3">
            <a:extLst>
              <a:ext uri="{FF2B5EF4-FFF2-40B4-BE49-F238E27FC236}">
                <a16:creationId xmlns:a16="http://schemas.microsoft.com/office/drawing/2014/main" id="{65137881-8A4A-E14D-94FB-32AEA0EEBF82}"/>
              </a:ext>
            </a:extLst>
          </p:cNvPr>
          <p:cNvSpPr txBox="1"/>
          <p:nvPr/>
        </p:nvSpPr>
        <p:spPr>
          <a:xfrm>
            <a:off x="942535" y="1388126"/>
            <a:ext cx="10156874" cy="3785652"/>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Georgia" panose="02040502050405020303" pitchFamily="18" charset="0"/>
              </a:rPr>
              <a:t>Seasonal: </a:t>
            </a:r>
            <a:r>
              <a:rPr lang="en-US" sz="2400" dirty="0">
                <a:latin typeface="Georgia" panose="02040502050405020303" pitchFamily="18" charset="0"/>
              </a:rPr>
              <a:t>Outcomes are impacted by seasonal factors (season, month, day of the week)</a:t>
            </a:r>
          </a:p>
          <a:p>
            <a:pPr marL="800100" lvl="1" indent="-342900">
              <a:buFont typeface="Arial" panose="020B0604020202020204" pitchFamily="34" charset="0"/>
              <a:buChar char="•"/>
            </a:pPr>
            <a:r>
              <a:rPr lang="en-US" sz="2400" dirty="0">
                <a:latin typeface="Georgia" panose="02040502050405020303" pitchFamily="18" charset="0"/>
              </a:rPr>
              <a:t>Fixed with known frequency </a:t>
            </a:r>
          </a:p>
          <a:p>
            <a:pPr marL="800100" lvl="1" indent="-342900">
              <a:buFont typeface="Arial" panose="020B0604020202020204" pitchFamily="34" charset="0"/>
              <a:buChar char="•"/>
            </a:pPr>
            <a:r>
              <a:rPr lang="en-US" sz="2400" dirty="0">
                <a:latin typeface="Georgia" panose="02040502050405020303" pitchFamily="18" charset="0"/>
              </a:rPr>
              <a:t>Easily mistaken with fluctuations (must be related to some aspect of calendar time)</a:t>
            </a:r>
          </a:p>
          <a:p>
            <a:endParaRPr lang="en-US" sz="2400" b="1" dirty="0">
              <a:latin typeface="Georgia" panose="02040502050405020303" pitchFamily="18" charset="0"/>
            </a:endParaRPr>
          </a:p>
          <a:p>
            <a:pPr marL="342900" indent="-342900">
              <a:buFont typeface="Arial" panose="020B0604020202020204" pitchFamily="34" charset="0"/>
              <a:buChar char="•"/>
            </a:pPr>
            <a:r>
              <a:rPr lang="en-US" sz="2400" b="1" dirty="0">
                <a:latin typeface="Georgia" panose="02040502050405020303" pitchFamily="18" charset="0"/>
              </a:rPr>
              <a:t>Trend: </a:t>
            </a:r>
            <a:r>
              <a:rPr lang="en-US" sz="2400" dirty="0">
                <a:latin typeface="Georgia" panose="02040502050405020303" pitchFamily="18" charset="0"/>
              </a:rPr>
              <a:t>Long-term increase or decrease in the data. </a:t>
            </a:r>
          </a:p>
          <a:p>
            <a:pPr marL="800100" lvl="1" indent="-342900">
              <a:buFont typeface="Arial" panose="020B0604020202020204" pitchFamily="34" charset="0"/>
              <a:buChar char="•"/>
            </a:pPr>
            <a:r>
              <a:rPr lang="en-US" sz="2400" dirty="0">
                <a:latin typeface="Georgia" panose="02040502050405020303" pitchFamily="18" charset="0"/>
              </a:rPr>
              <a:t>Trends can change direction over time </a:t>
            </a:r>
          </a:p>
          <a:p>
            <a:pPr marL="800100" lvl="1" indent="-342900">
              <a:buFont typeface="Arial" panose="020B0604020202020204" pitchFamily="34" charset="0"/>
              <a:buChar char="•"/>
            </a:pPr>
            <a:r>
              <a:rPr lang="en-US" sz="2400" dirty="0">
                <a:latin typeface="Georgia" panose="02040502050405020303" pitchFamily="18" charset="0"/>
              </a:rPr>
              <a:t>Trends do </a:t>
            </a:r>
            <a:r>
              <a:rPr lang="en-US" sz="2400" u="sng" dirty="0">
                <a:latin typeface="Georgia" panose="02040502050405020303" pitchFamily="18" charset="0"/>
              </a:rPr>
              <a:t>not</a:t>
            </a:r>
            <a:r>
              <a:rPr lang="en-US" sz="2400" dirty="0">
                <a:latin typeface="Georgia" panose="02040502050405020303" pitchFamily="18" charset="0"/>
              </a:rPr>
              <a:t> need to be linear </a:t>
            </a:r>
          </a:p>
          <a:p>
            <a:pPr marL="800100" lvl="1" indent="-342900">
              <a:buFont typeface="Arial" panose="020B0604020202020204" pitchFamily="34" charset="0"/>
              <a:buChar char="•"/>
            </a:pPr>
            <a:endParaRPr lang="en-US" sz="2400" b="1" dirty="0">
              <a:latin typeface="Georgia" panose="02040502050405020303" pitchFamily="18" charset="0"/>
            </a:endParaRPr>
          </a:p>
        </p:txBody>
      </p:sp>
      <p:sp>
        <p:nvSpPr>
          <p:cNvPr id="7" name="TextBox 6">
            <a:extLst>
              <a:ext uri="{FF2B5EF4-FFF2-40B4-BE49-F238E27FC236}">
                <a16:creationId xmlns:a16="http://schemas.microsoft.com/office/drawing/2014/main" id="{E530766A-1F3A-654E-BA59-1B0D57155922}"/>
              </a:ext>
            </a:extLst>
          </p:cNvPr>
          <p:cNvSpPr txBox="1"/>
          <p:nvPr/>
        </p:nvSpPr>
        <p:spPr>
          <a:xfrm>
            <a:off x="0" y="5725551"/>
            <a:ext cx="7624690" cy="276999"/>
          </a:xfrm>
          <a:prstGeom prst="rect">
            <a:avLst/>
          </a:prstGeom>
          <a:noFill/>
        </p:spPr>
        <p:txBody>
          <a:bodyPr wrap="square" rtlCol="0">
            <a:spAutoFit/>
          </a:bodyPr>
          <a:lstStyle/>
          <a:p>
            <a:r>
              <a:rPr lang="en-US" sz="1200" i="1" dirty="0"/>
              <a:t>Source: Forecasting: Principles and Practice (</a:t>
            </a:r>
            <a:r>
              <a:rPr lang="en-US" sz="1200" i="1" dirty="0">
                <a:hlinkClick r:id="rId2"/>
              </a:rPr>
              <a:t>https://otexts.com/fpp2/</a:t>
            </a:r>
            <a:r>
              <a:rPr lang="en-US" sz="1200" i="1" dirty="0"/>
              <a:t>) </a:t>
            </a:r>
          </a:p>
        </p:txBody>
      </p:sp>
    </p:spTree>
    <p:extLst>
      <p:ext uri="{BB962C8B-B14F-4D97-AF65-F5344CB8AC3E}">
        <p14:creationId xmlns:p14="http://schemas.microsoft.com/office/powerpoint/2010/main" val="2669671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histogram&#10;&#10;Description automatically generated">
            <a:extLst>
              <a:ext uri="{FF2B5EF4-FFF2-40B4-BE49-F238E27FC236}">
                <a16:creationId xmlns:a16="http://schemas.microsoft.com/office/drawing/2014/main" id="{A0267F22-5B11-E645-B2CA-703F058A2D57}"/>
              </a:ext>
            </a:extLst>
          </p:cNvPr>
          <p:cNvPicPr>
            <a:picLocks noChangeAspect="1"/>
          </p:cNvPicPr>
          <p:nvPr/>
        </p:nvPicPr>
        <p:blipFill>
          <a:blip r:embed="rId3"/>
          <a:stretch>
            <a:fillRect/>
          </a:stretch>
        </p:blipFill>
        <p:spPr>
          <a:xfrm>
            <a:off x="2430270" y="1305809"/>
            <a:ext cx="7331455" cy="3883893"/>
          </a:xfrm>
          <a:prstGeom prst="rect">
            <a:avLst/>
          </a:prstGeom>
        </p:spPr>
      </p:pic>
      <p:sp>
        <p:nvSpPr>
          <p:cNvPr id="3" name="TextBox 2">
            <a:extLst>
              <a:ext uri="{FF2B5EF4-FFF2-40B4-BE49-F238E27FC236}">
                <a16:creationId xmlns:a16="http://schemas.microsoft.com/office/drawing/2014/main" id="{00EE57F7-C8AA-FD4A-8436-469816965B8F}"/>
              </a:ext>
            </a:extLst>
          </p:cNvPr>
          <p:cNvSpPr txBox="1"/>
          <p:nvPr/>
        </p:nvSpPr>
        <p:spPr>
          <a:xfrm>
            <a:off x="3567423" y="536368"/>
            <a:ext cx="5057147" cy="769441"/>
          </a:xfrm>
          <a:prstGeom prst="rect">
            <a:avLst/>
          </a:prstGeom>
          <a:noFill/>
        </p:spPr>
        <p:txBody>
          <a:bodyPr wrap="square" rtlCol="0">
            <a:spAutoFit/>
          </a:bodyPr>
          <a:lstStyle/>
          <a:p>
            <a:pPr algn="ctr"/>
            <a:r>
              <a:rPr lang="en-US" sz="2200" dirty="0">
                <a:latin typeface="Georgia" panose="02040502050405020303" pitchFamily="18" charset="0"/>
              </a:rPr>
              <a:t>Influenza in Italy </a:t>
            </a:r>
          </a:p>
          <a:p>
            <a:pPr algn="ctr"/>
            <a:r>
              <a:rPr lang="en-US" sz="2200" dirty="0">
                <a:latin typeface="Georgia" panose="02040502050405020303" pitchFamily="18" charset="0"/>
              </a:rPr>
              <a:t>(</a:t>
            </a:r>
            <a:r>
              <a:rPr lang="en-US" sz="2200" dirty="0" err="1">
                <a:latin typeface="Georgia" panose="02040502050405020303" pitchFamily="18" charset="0"/>
              </a:rPr>
              <a:t>Rosano</a:t>
            </a:r>
            <a:r>
              <a:rPr lang="en-US" sz="2200" dirty="0">
                <a:latin typeface="Georgia" panose="02040502050405020303" pitchFamily="18" charset="0"/>
              </a:rPr>
              <a:t> et al., 2019)</a:t>
            </a:r>
          </a:p>
        </p:txBody>
      </p:sp>
    </p:spTree>
    <p:extLst>
      <p:ext uri="{BB962C8B-B14F-4D97-AF65-F5344CB8AC3E}">
        <p14:creationId xmlns:p14="http://schemas.microsoft.com/office/powerpoint/2010/main" val="624897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D182B756-C111-994F-87C0-1B9EC1D674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0490" y="1500119"/>
            <a:ext cx="6619240" cy="418215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948527C-1AEA-9D44-A9EA-0729D6CBA225}"/>
              </a:ext>
            </a:extLst>
          </p:cNvPr>
          <p:cNvSpPr txBox="1"/>
          <p:nvPr/>
        </p:nvSpPr>
        <p:spPr>
          <a:xfrm>
            <a:off x="2380613" y="640241"/>
            <a:ext cx="7430773" cy="769441"/>
          </a:xfrm>
          <a:prstGeom prst="rect">
            <a:avLst/>
          </a:prstGeom>
          <a:noFill/>
        </p:spPr>
        <p:txBody>
          <a:bodyPr wrap="square" rtlCol="0">
            <a:spAutoFit/>
          </a:bodyPr>
          <a:lstStyle/>
          <a:p>
            <a:pPr algn="ctr"/>
            <a:r>
              <a:rPr lang="en-US" sz="2200" dirty="0">
                <a:latin typeface="Georgia" panose="02040502050405020303" pitchFamily="18" charset="0"/>
              </a:rPr>
              <a:t>Death rates in Burkina Faso from 1993-2001</a:t>
            </a:r>
          </a:p>
          <a:p>
            <a:pPr algn="ctr"/>
            <a:r>
              <a:rPr lang="en-US" sz="2200" dirty="0">
                <a:latin typeface="Georgia" panose="02040502050405020303" pitchFamily="18" charset="0"/>
              </a:rPr>
              <a:t> (</a:t>
            </a:r>
            <a:r>
              <a:rPr lang="en-US" sz="2200" dirty="0" err="1">
                <a:latin typeface="Georgia" panose="02040502050405020303" pitchFamily="18" charset="0"/>
              </a:rPr>
              <a:t>Kynast</a:t>
            </a:r>
            <a:r>
              <a:rPr lang="en-US" sz="2200" dirty="0">
                <a:latin typeface="Georgia" panose="02040502050405020303" pitchFamily="18" charset="0"/>
              </a:rPr>
              <a:t>-Wolf et al., 2005)</a:t>
            </a:r>
          </a:p>
        </p:txBody>
      </p:sp>
    </p:spTree>
    <p:extLst>
      <p:ext uri="{BB962C8B-B14F-4D97-AF65-F5344CB8AC3E}">
        <p14:creationId xmlns:p14="http://schemas.microsoft.com/office/powerpoint/2010/main" val="2949861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950337F0-B3B4-634B-9316-465573F3AE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4506" y="902970"/>
            <a:ext cx="8962988" cy="4300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81421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CE60B7F6-F34A-8245-9EE7-D4E8DCCEA753}"/>
              </a:ext>
            </a:extLst>
          </p:cNvPr>
          <p:cNvPicPr>
            <a:picLocks noChangeAspect="1"/>
          </p:cNvPicPr>
          <p:nvPr/>
        </p:nvPicPr>
        <p:blipFill rotWithShape="1">
          <a:blip r:embed="rId3"/>
          <a:srcRect t="1509"/>
          <a:stretch/>
        </p:blipFill>
        <p:spPr>
          <a:xfrm>
            <a:off x="1921507" y="1107138"/>
            <a:ext cx="8348980" cy="4643723"/>
          </a:xfrm>
          <a:prstGeom prst="rect">
            <a:avLst/>
          </a:prstGeom>
        </p:spPr>
      </p:pic>
      <p:sp>
        <p:nvSpPr>
          <p:cNvPr id="4" name="TextBox 3">
            <a:extLst>
              <a:ext uri="{FF2B5EF4-FFF2-40B4-BE49-F238E27FC236}">
                <a16:creationId xmlns:a16="http://schemas.microsoft.com/office/drawing/2014/main" id="{88DE6C14-3CDC-244E-8093-1BAC9E0AF5CA}"/>
              </a:ext>
            </a:extLst>
          </p:cNvPr>
          <p:cNvSpPr txBox="1"/>
          <p:nvPr/>
        </p:nvSpPr>
        <p:spPr>
          <a:xfrm>
            <a:off x="2380611" y="590878"/>
            <a:ext cx="7430773" cy="430887"/>
          </a:xfrm>
          <a:prstGeom prst="rect">
            <a:avLst/>
          </a:prstGeom>
          <a:noFill/>
        </p:spPr>
        <p:txBody>
          <a:bodyPr wrap="square" rtlCol="0">
            <a:spAutoFit/>
          </a:bodyPr>
          <a:lstStyle/>
          <a:p>
            <a:pPr algn="ctr"/>
            <a:r>
              <a:rPr lang="en-US" sz="2200" dirty="0">
                <a:latin typeface="Georgia" panose="02040502050405020303" pitchFamily="18" charset="0"/>
              </a:rPr>
              <a:t>Antidiabetic drug sales in Australia</a:t>
            </a:r>
          </a:p>
        </p:txBody>
      </p:sp>
      <p:sp>
        <p:nvSpPr>
          <p:cNvPr id="5" name="TextBox 4">
            <a:extLst>
              <a:ext uri="{FF2B5EF4-FFF2-40B4-BE49-F238E27FC236}">
                <a16:creationId xmlns:a16="http://schemas.microsoft.com/office/drawing/2014/main" id="{5F744711-F028-4446-BF3B-6FE821E8ACC1}"/>
              </a:ext>
            </a:extLst>
          </p:cNvPr>
          <p:cNvSpPr txBox="1"/>
          <p:nvPr/>
        </p:nvSpPr>
        <p:spPr>
          <a:xfrm>
            <a:off x="0" y="5725551"/>
            <a:ext cx="7624690" cy="276999"/>
          </a:xfrm>
          <a:prstGeom prst="rect">
            <a:avLst/>
          </a:prstGeom>
          <a:noFill/>
        </p:spPr>
        <p:txBody>
          <a:bodyPr wrap="square" rtlCol="0">
            <a:spAutoFit/>
          </a:bodyPr>
          <a:lstStyle/>
          <a:p>
            <a:r>
              <a:rPr lang="en-US" sz="1200" i="1" dirty="0"/>
              <a:t>Source: Forecasting: Principles and Practice (</a:t>
            </a:r>
            <a:r>
              <a:rPr lang="en-US" sz="1200" i="1" dirty="0">
                <a:hlinkClick r:id="rId4"/>
              </a:rPr>
              <a:t>https://otexts.com/fpp2/</a:t>
            </a:r>
            <a:r>
              <a:rPr lang="en-US" sz="1200" i="1" dirty="0"/>
              <a:t>) </a:t>
            </a:r>
          </a:p>
        </p:txBody>
      </p:sp>
    </p:spTree>
    <p:extLst>
      <p:ext uri="{BB962C8B-B14F-4D97-AF65-F5344CB8AC3E}">
        <p14:creationId xmlns:p14="http://schemas.microsoft.com/office/powerpoint/2010/main" val="2905528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EE55AE-379F-D649-B1D5-26F3CE6E372B}"/>
              </a:ext>
            </a:extLst>
          </p:cNvPr>
          <p:cNvSpPr txBox="1">
            <a:spLocks/>
          </p:cNvSpPr>
          <p:nvPr/>
        </p:nvSpPr>
        <p:spPr>
          <a:xfrm>
            <a:off x="838200" y="365126"/>
            <a:ext cx="10515600" cy="1023000"/>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u="sng" dirty="0"/>
              <a:t>Activity:</a:t>
            </a:r>
            <a:r>
              <a:rPr lang="en-US" dirty="0"/>
              <a:t> Malaria cases in Malawi facility </a:t>
            </a:r>
          </a:p>
        </p:txBody>
      </p:sp>
      <p:sp>
        <p:nvSpPr>
          <p:cNvPr id="5" name="Title 3">
            <a:extLst>
              <a:ext uri="{FF2B5EF4-FFF2-40B4-BE49-F238E27FC236}">
                <a16:creationId xmlns:a16="http://schemas.microsoft.com/office/drawing/2014/main" id="{70607520-E15F-114C-8D4C-C27E0545CF8E}"/>
              </a:ext>
            </a:extLst>
          </p:cNvPr>
          <p:cNvSpPr txBox="1">
            <a:spLocks/>
          </p:cNvSpPr>
          <p:nvPr/>
        </p:nvSpPr>
        <p:spPr>
          <a:xfrm>
            <a:off x="740833" y="1151827"/>
            <a:ext cx="10710333" cy="448081"/>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pPr algn="ctr"/>
            <a:r>
              <a:rPr lang="en-US" sz="2400" b="1" i="1" dirty="0"/>
              <a:t>Please go to </a:t>
            </a:r>
            <a:r>
              <a:rPr lang="en-US" sz="2400" b="1" i="1" dirty="0">
                <a:hlinkClick r:id="rId2"/>
              </a:rPr>
              <a:t>www.menti.com</a:t>
            </a:r>
            <a:r>
              <a:rPr lang="en-US" sz="2400" b="1" i="1" dirty="0"/>
              <a:t> with </a:t>
            </a:r>
            <a:r>
              <a:rPr lang="en-US" sz="2400" b="1" dirty="0"/>
              <a:t>1576 1881</a:t>
            </a:r>
            <a:endParaRPr lang="en-US" sz="2400" b="1" i="1" dirty="0"/>
          </a:p>
        </p:txBody>
      </p:sp>
      <p:pic>
        <p:nvPicPr>
          <p:cNvPr id="7" name="Picture 6">
            <a:extLst>
              <a:ext uri="{FF2B5EF4-FFF2-40B4-BE49-F238E27FC236}">
                <a16:creationId xmlns:a16="http://schemas.microsoft.com/office/drawing/2014/main" id="{D4223DFF-94B8-0F45-B72E-BD90B09D8397}"/>
              </a:ext>
            </a:extLst>
          </p:cNvPr>
          <p:cNvPicPr>
            <a:picLocks noChangeAspect="1"/>
          </p:cNvPicPr>
          <p:nvPr/>
        </p:nvPicPr>
        <p:blipFill>
          <a:blip r:embed="rId3"/>
          <a:srcRect/>
          <a:stretch/>
        </p:blipFill>
        <p:spPr>
          <a:xfrm>
            <a:off x="768093" y="1796855"/>
            <a:ext cx="10655812" cy="3780105"/>
          </a:xfrm>
          <a:prstGeom prst="rect">
            <a:avLst/>
          </a:prstGeom>
        </p:spPr>
      </p:pic>
    </p:spTree>
    <p:extLst>
      <p:ext uri="{BB962C8B-B14F-4D97-AF65-F5344CB8AC3E}">
        <p14:creationId xmlns:p14="http://schemas.microsoft.com/office/powerpoint/2010/main" val="1629384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223D9956-EF11-E847-9924-0D21C19373CA}"/>
              </a:ext>
            </a:extLst>
          </p:cNvPr>
          <p:cNvSpPr txBox="1">
            <a:spLocks/>
          </p:cNvSpPr>
          <p:nvPr/>
        </p:nvSpPr>
        <p:spPr>
          <a:xfrm>
            <a:off x="838200" y="365126"/>
            <a:ext cx="10515600" cy="1023000"/>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dirty="0"/>
              <a:t>Malaria cases in Malawi facility </a:t>
            </a:r>
          </a:p>
        </p:txBody>
      </p:sp>
      <p:pic>
        <p:nvPicPr>
          <p:cNvPr id="5" name="Picture 4">
            <a:extLst>
              <a:ext uri="{FF2B5EF4-FFF2-40B4-BE49-F238E27FC236}">
                <a16:creationId xmlns:a16="http://schemas.microsoft.com/office/drawing/2014/main" id="{8A73B6E8-4DAD-6746-9F60-0A320CEFC27B}"/>
              </a:ext>
            </a:extLst>
          </p:cNvPr>
          <p:cNvPicPr>
            <a:picLocks noChangeAspect="1"/>
          </p:cNvPicPr>
          <p:nvPr/>
        </p:nvPicPr>
        <p:blipFill>
          <a:blip r:embed="rId2"/>
          <a:srcRect/>
          <a:stretch/>
        </p:blipFill>
        <p:spPr>
          <a:xfrm>
            <a:off x="632704" y="1834108"/>
            <a:ext cx="10926592" cy="3865046"/>
          </a:xfrm>
          <a:prstGeom prst="rect">
            <a:avLst/>
          </a:prstGeom>
        </p:spPr>
      </p:pic>
      <p:sp>
        <p:nvSpPr>
          <p:cNvPr id="8" name="TextBox 7">
            <a:extLst>
              <a:ext uri="{FF2B5EF4-FFF2-40B4-BE49-F238E27FC236}">
                <a16:creationId xmlns:a16="http://schemas.microsoft.com/office/drawing/2014/main" id="{BADA3F4E-A480-0943-A74D-FCA24974835F}"/>
              </a:ext>
            </a:extLst>
          </p:cNvPr>
          <p:cNvSpPr txBox="1"/>
          <p:nvPr/>
        </p:nvSpPr>
        <p:spPr>
          <a:xfrm>
            <a:off x="4485623" y="1287952"/>
            <a:ext cx="3220753" cy="646331"/>
          </a:xfrm>
          <a:prstGeom prst="rect">
            <a:avLst/>
          </a:prstGeom>
          <a:noFill/>
        </p:spPr>
        <p:txBody>
          <a:bodyPr wrap="none" rtlCol="0">
            <a:spAutoFit/>
          </a:bodyPr>
          <a:lstStyle/>
          <a:p>
            <a:r>
              <a:rPr lang="en-US" sz="3600" i="1" dirty="0" err="1">
                <a:latin typeface="Times New Roman" panose="02020603050405020304" pitchFamily="18" charset="0"/>
                <a:cs typeface="Times New Roman" panose="02020603050405020304" pitchFamily="18" charset="0"/>
              </a:rPr>
              <a:t>outcome</a:t>
            </a:r>
            <a:r>
              <a:rPr lang="en-US" sz="3600" i="1" baseline="-25000" dirty="0" err="1">
                <a:latin typeface="Times New Roman" panose="02020603050405020304" pitchFamily="18" charset="0"/>
                <a:cs typeface="Times New Roman" panose="02020603050405020304" pitchFamily="18" charset="0"/>
              </a:rPr>
              <a:t>t</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0</a:t>
            </a:r>
            <a:r>
              <a:rPr lang="en-US" sz="3600" i="1" dirty="0">
                <a:latin typeface="Times New Roman" panose="02020603050405020304" pitchFamily="18" charset="0"/>
                <a:cs typeface="Times New Roman" panose="02020603050405020304" pitchFamily="18" charset="0"/>
              </a:rPr>
              <a:t>+ε</a:t>
            </a:r>
            <a:r>
              <a:rPr lang="en-US" sz="3600" i="1" baseline="-25000" dirty="0">
                <a:latin typeface="Times New Roman" panose="02020603050405020304" pitchFamily="18" charset="0"/>
                <a:cs typeface="Times New Roman" panose="02020603050405020304" pitchFamily="18" charset="0"/>
              </a:rPr>
              <a:t>t</a:t>
            </a:r>
            <a:endParaRPr lang="en-US" sz="36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0526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223D9956-EF11-E847-9924-0D21C19373CA}"/>
              </a:ext>
            </a:extLst>
          </p:cNvPr>
          <p:cNvSpPr txBox="1">
            <a:spLocks/>
          </p:cNvSpPr>
          <p:nvPr/>
        </p:nvSpPr>
        <p:spPr>
          <a:xfrm>
            <a:off x="838200" y="365126"/>
            <a:ext cx="10515600" cy="1023000"/>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dirty="0"/>
              <a:t>Malaria cases in Malawi facility </a:t>
            </a:r>
          </a:p>
        </p:txBody>
      </p:sp>
      <p:pic>
        <p:nvPicPr>
          <p:cNvPr id="4" name="Picture 3">
            <a:extLst>
              <a:ext uri="{FF2B5EF4-FFF2-40B4-BE49-F238E27FC236}">
                <a16:creationId xmlns:a16="http://schemas.microsoft.com/office/drawing/2014/main" id="{A60F768F-5B19-7C45-A9C7-69A4C8786F01}"/>
              </a:ext>
            </a:extLst>
          </p:cNvPr>
          <p:cNvPicPr>
            <a:picLocks noChangeAspect="1"/>
          </p:cNvPicPr>
          <p:nvPr/>
        </p:nvPicPr>
        <p:blipFill>
          <a:blip r:embed="rId2"/>
          <a:srcRect/>
          <a:stretch/>
        </p:blipFill>
        <p:spPr>
          <a:xfrm>
            <a:off x="633939" y="1834541"/>
            <a:ext cx="10924121" cy="3864172"/>
          </a:xfrm>
          <a:prstGeom prst="rect">
            <a:avLst/>
          </a:prstGeom>
        </p:spPr>
      </p:pic>
      <p:sp>
        <p:nvSpPr>
          <p:cNvPr id="10" name="TextBox 9">
            <a:extLst>
              <a:ext uri="{FF2B5EF4-FFF2-40B4-BE49-F238E27FC236}">
                <a16:creationId xmlns:a16="http://schemas.microsoft.com/office/drawing/2014/main" id="{05EF2A2A-1055-EA4D-8C90-FCD0860B8C23}"/>
              </a:ext>
            </a:extLst>
          </p:cNvPr>
          <p:cNvSpPr txBox="1"/>
          <p:nvPr/>
        </p:nvSpPr>
        <p:spPr>
          <a:xfrm>
            <a:off x="3561491" y="1288168"/>
            <a:ext cx="5069016" cy="646331"/>
          </a:xfrm>
          <a:prstGeom prst="rect">
            <a:avLst/>
          </a:prstGeom>
          <a:noFill/>
        </p:spPr>
        <p:txBody>
          <a:bodyPr wrap="none" rtlCol="0">
            <a:spAutoFit/>
          </a:bodyPr>
          <a:lstStyle/>
          <a:p>
            <a:r>
              <a:rPr lang="en-US" sz="3600" i="1" dirty="0" err="1">
                <a:latin typeface="Times New Roman" panose="02020603050405020304" pitchFamily="18" charset="0"/>
                <a:cs typeface="Times New Roman" panose="02020603050405020304" pitchFamily="18" charset="0"/>
              </a:rPr>
              <a:t>outcome</a:t>
            </a:r>
            <a:r>
              <a:rPr lang="en-US" sz="3600" i="1" baseline="-25000" dirty="0" err="1">
                <a:latin typeface="Times New Roman" panose="02020603050405020304" pitchFamily="18" charset="0"/>
                <a:cs typeface="Times New Roman" panose="02020603050405020304" pitchFamily="18" charset="0"/>
              </a:rPr>
              <a:t>t</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0</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1</a:t>
            </a:r>
            <a:r>
              <a:rPr lang="en-US" sz="3600" i="1" dirty="0">
                <a:latin typeface="Times New Roman" panose="02020603050405020304" pitchFamily="18" charset="0"/>
                <a:cs typeface="Times New Roman" panose="02020603050405020304" pitchFamily="18" charset="0"/>
              </a:rPr>
              <a:t>·time+ε</a:t>
            </a:r>
            <a:r>
              <a:rPr lang="en-US" sz="3600" i="1" baseline="-25000" dirty="0">
                <a:latin typeface="Times New Roman" panose="02020603050405020304" pitchFamily="18" charset="0"/>
                <a:cs typeface="Times New Roman" panose="02020603050405020304" pitchFamily="18" charset="0"/>
              </a:rPr>
              <a:t>t</a:t>
            </a:r>
            <a:endParaRPr lang="en-US" sz="36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32003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223D9956-EF11-E847-9924-0D21C19373CA}"/>
              </a:ext>
            </a:extLst>
          </p:cNvPr>
          <p:cNvSpPr txBox="1">
            <a:spLocks/>
          </p:cNvSpPr>
          <p:nvPr/>
        </p:nvSpPr>
        <p:spPr>
          <a:xfrm>
            <a:off x="838200" y="365126"/>
            <a:ext cx="10515600" cy="1023000"/>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dirty="0"/>
              <a:t>Malaria cases in Malawi facility </a:t>
            </a:r>
          </a:p>
        </p:txBody>
      </p:sp>
      <p:pic>
        <p:nvPicPr>
          <p:cNvPr id="5" name="Picture 4">
            <a:extLst>
              <a:ext uri="{FF2B5EF4-FFF2-40B4-BE49-F238E27FC236}">
                <a16:creationId xmlns:a16="http://schemas.microsoft.com/office/drawing/2014/main" id="{6F9F81FB-EBC9-594D-BAA3-940DCD7511AB}"/>
              </a:ext>
            </a:extLst>
          </p:cNvPr>
          <p:cNvPicPr>
            <a:picLocks noChangeAspect="1"/>
          </p:cNvPicPr>
          <p:nvPr/>
        </p:nvPicPr>
        <p:blipFill>
          <a:blip r:embed="rId2"/>
          <a:srcRect/>
          <a:stretch/>
        </p:blipFill>
        <p:spPr>
          <a:xfrm>
            <a:off x="633939" y="1834541"/>
            <a:ext cx="10924121" cy="3864172"/>
          </a:xfrm>
          <a:prstGeom prst="rect">
            <a:avLst/>
          </a:prstGeom>
        </p:spPr>
      </p:pic>
      <p:sp>
        <p:nvSpPr>
          <p:cNvPr id="10" name="TextBox 9">
            <a:extLst>
              <a:ext uri="{FF2B5EF4-FFF2-40B4-BE49-F238E27FC236}">
                <a16:creationId xmlns:a16="http://schemas.microsoft.com/office/drawing/2014/main" id="{2BA5BDC7-349A-B747-8285-A621429A523D}"/>
              </a:ext>
            </a:extLst>
          </p:cNvPr>
          <p:cNvSpPr txBox="1"/>
          <p:nvPr/>
        </p:nvSpPr>
        <p:spPr>
          <a:xfrm>
            <a:off x="2746364" y="1288168"/>
            <a:ext cx="6699270" cy="646331"/>
          </a:xfrm>
          <a:prstGeom prst="rect">
            <a:avLst/>
          </a:prstGeom>
          <a:noFill/>
        </p:spPr>
        <p:txBody>
          <a:bodyPr wrap="none" rtlCol="0">
            <a:spAutoFit/>
          </a:bodyPr>
          <a:lstStyle/>
          <a:p>
            <a:r>
              <a:rPr lang="en-US" sz="3600" i="1" dirty="0" err="1">
                <a:latin typeface="Times New Roman" panose="02020603050405020304" pitchFamily="18" charset="0"/>
                <a:cs typeface="Times New Roman" panose="02020603050405020304" pitchFamily="18" charset="0"/>
              </a:rPr>
              <a:t>outcome</a:t>
            </a:r>
            <a:r>
              <a:rPr lang="en-US" sz="3600" i="1" baseline="-25000" dirty="0" err="1">
                <a:latin typeface="Times New Roman" panose="02020603050405020304" pitchFamily="18" charset="0"/>
                <a:cs typeface="Times New Roman" panose="02020603050405020304" pitchFamily="18" charset="0"/>
              </a:rPr>
              <a:t>t</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0</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1</a:t>
            </a:r>
            <a:r>
              <a:rPr lang="en-US" sz="3600" i="1" dirty="0">
                <a:latin typeface="Times New Roman" panose="02020603050405020304" pitchFamily="18" charset="0"/>
                <a:cs typeface="Times New Roman" panose="02020603050405020304" pitchFamily="18" charset="0"/>
              </a:rPr>
              <a:t>·time+β</a:t>
            </a:r>
            <a:r>
              <a:rPr lang="en-US" sz="3600" i="1" baseline="-25000" dirty="0">
                <a:latin typeface="Times New Roman" panose="02020603050405020304" pitchFamily="18" charset="0"/>
                <a:cs typeface="Times New Roman" panose="02020603050405020304" pitchFamily="18" charset="0"/>
              </a:rPr>
              <a:t>2</a:t>
            </a:r>
            <a:r>
              <a:rPr lang="en-US" sz="3600" i="1" dirty="0">
                <a:latin typeface="Times New Roman" panose="02020603050405020304" pitchFamily="18" charset="0"/>
                <a:cs typeface="Times New Roman" panose="02020603050405020304" pitchFamily="18" charset="0"/>
              </a:rPr>
              <a:t>·time</a:t>
            </a:r>
            <a:r>
              <a:rPr lang="en-US" sz="3600" i="1" baseline="30000" dirty="0">
                <a:latin typeface="Times New Roman" panose="02020603050405020304" pitchFamily="18" charset="0"/>
                <a:cs typeface="Times New Roman" panose="02020603050405020304" pitchFamily="18" charset="0"/>
              </a:rPr>
              <a:t>2</a:t>
            </a:r>
            <a:r>
              <a:rPr lang="en-US" sz="3600" i="1" dirty="0">
                <a:latin typeface="Times New Roman" panose="02020603050405020304" pitchFamily="18" charset="0"/>
                <a:cs typeface="Times New Roman" panose="02020603050405020304" pitchFamily="18" charset="0"/>
              </a:rPr>
              <a:t>+ε</a:t>
            </a:r>
            <a:r>
              <a:rPr lang="en-US" sz="3600" i="1" baseline="-25000" dirty="0">
                <a:latin typeface="Times New Roman" panose="02020603050405020304" pitchFamily="18" charset="0"/>
                <a:cs typeface="Times New Roman" panose="02020603050405020304" pitchFamily="18" charset="0"/>
              </a:rPr>
              <a:t>t</a:t>
            </a:r>
            <a:endParaRPr lang="en-US" sz="36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3267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51DC51-D58D-4ED3-98DE-9546685CF4AA}"/>
              </a:ext>
            </a:extLst>
          </p:cNvPr>
          <p:cNvSpPr>
            <a:spLocks noGrp="1"/>
          </p:cNvSpPr>
          <p:nvPr>
            <p:ph type="title"/>
          </p:nvPr>
        </p:nvSpPr>
        <p:spPr/>
        <p:txBody>
          <a:bodyPr/>
          <a:lstStyle/>
          <a:p>
            <a:r>
              <a:rPr lang="en-US" dirty="0"/>
              <a:t>Teaching Objectives</a:t>
            </a:r>
          </a:p>
        </p:txBody>
      </p:sp>
      <p:sp>
        <p:nvSpPr>
          <p:cNvPr id="5" name="Content Placeholder 4">
            <a:extLst>
              <a:ext uri="{FF2B5EF4-FFF2-40B4-BE49-F238E27FC236}">
                <a16:creationId xmlns:a16="http://schemas.microsoft.com/office/drawing/2014/main" id="{E9BA807D-5681-473E-8240-54AE0F9A72B5}"/>
              </a:ext>
            </a:extLst>
          </p:cNvPr>
          <p:cNvSpPr>
            <a:spLocks noGrp="1"/>
          </p:cNvSpPr>
          <p:nvPr>
            <p:ph idx="1"/>
          </p:nvPr>
        </p:nvSpPr>
        <p:spPr/>
        <p:txBody>
          <a:bodyPr/>
          <a:lstStyle/>
          <a:p>
            <a:r>
              <a:rPr lang="en-US" dirty="0"/>
              <a:t>Quick recap of time series modeling from Part 1</a:t>
            </a:r>
          </a:p>
          <a:p>
            <a:endParaRPr lang="en-US" dirty="0"/>
          </a:p>
          <a:p>
            <a:r>
              <a:rPr lang="en-US" dirty="0"/>
              <a:t>Seasonality and time trends</a:t>
            </a:r>
          </a:p>
          <a:p>
            <a:pPr marL="0" indent="0">
              <a:buNone/>
            </a:pPr>
            <a:endParaRPr lang="en-US" dirty="0"/>
          </a:p>
          <a:p>
            <a:r>
              <a:rPr lang="en-US" dirty="0"/>
              <a:t>Syndromic surveillance</a:t>
            </a:r>
          </a:p>
          <a:p>
            <a:pPr lvl="1"/>
            <a:r>
              <a:rPr lang="en-US" dirty="0"/>
              <a:t>Motivation</a:t>
            </a:r>
          </a:p>
          <a:p>
            <a:pPr lvl="1"/>
            <a:r>
              <a:rPr lang="en-US" dirty="0"/>
              <a:t>Steps</a:t>
            </a:r>
          </a:p>
          <a:p>
            <a:pPr lvl="1"/>
            <a:r>
              <a:rPr lang="en-US" dirty="0"/>
              <a:t>Group activity</a:t>
            </a:r>
          </a:p>
          <a:p>
            <a:pPr lvl="1"/>
            <a:r>
              <a:rPr lang="en-US" dirty="0"/>
              <a:t>Prediction intervals</a:t>
            </a:r>
          </a:p>
        </p:txBody>
      </p:sp>
    </p:spTree>
    <p:extLst>
      <p:ext uri="{BB962C8B-B14F-4D97-AF65-F5344CB8AC3E}">
        <p14:creationId xmlns:p14="http://schemas.microsoft.com/office/powerpoint/2010/main" val="2533331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95B4146-5532-1642-9BE4-779BACA8FA90}"/>
              </a:ext>
            </a:extLst>
          </p:cNvPr>
          <p:cNvSpPr txBox="1">
            <a:spLocks/>
          </p:cNvSpPr>
          <p:nvPr/>
        </p:nvSpPr>
        <p:spPr>
          <a:xfrm>
            <a:off x="838200" y="365126"/>
            <a:ext cx="10515600" cy="1023000"/>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dirty="0"/>
              <a:t>Model diagnostics: autocorrelation</a:t>
            </a:r>
          </a:p>
        </p:txBody>
      </p:sp>
      <p:sp>
        <p:nvSpPr>
          <p:cNvPr id="4" name="TextBox 3">
            <a:extLst>
              <a:ext uri="{FF2B5EF4-FFF2-40B4-BE49-F238E27FC236}">
                <a16:creationId xmlns:a16="http://schemas.microsoft.com/office/drawing/2014/main" id="{54EF083C-6D08-BB43-BF82-75B1584C64A2}"/>
              </a:ext>
            </a:extLst>
          </p:cNvPr>
          <p:cNvSpPr txBox="1"/>
          <p:nvPr/>
        </p:nvSpPr>
        <p:spPr>
          <a:xfrm>
            <a:off x="1330697" y="1321206"/>
            <a:ext cx="2010099" cy="646331"/>
          </a:xfrm>
          <a:prstGeom prst="rect">
            <a:avLst/>
          </a:prstGeom>
          <a:noFill/>
        </p:spPr>
        <p:txBody>
          <a:bodyPr wrap="square" rtlCol="0">
            <a:spAutoFit/>
          </a:bodyPr>
          <a:lstStyle/>
          <a:p>
            <a:pPr algn="ctr"/>
            <a:r>
              <a:rPr lang="en-US" b="1" dirty="0"/>
              <a:t>intercept only</a:t>
            </a:r>
          </a:p>
          <a:p>
            <a:pPr algn="ctr"/>
            <a:r>
              <a:rPr lang="en-US" b="1" dirty="0"/>
              <a:t>model</a:t>
            </a:r>
          </a:p>
        </p:txBody>
      </p:sp>
      <p:sp>
        <p:nvSpPr>
          <p:cNvPr id="5" name="TextBox 4">
            <a:extLst>
              <a:ext uri="{FF2B5EF4-FFF2-40B4-BE49-F238E27FC236}">
                <a16:creationId xmlns:a16="http://schemas.microsoft.com/office/drawing/2014/main" id="{7CB2CF5C-A582-8A47-879F-721395E01D51}"/>
              </a:ext>
            </a:extLst>
          </p:cNvPr>
          <p:cNvSpPr txBox="1"/>
          <p:nvPr/>
        </p:nvSpPr>
        <p:spPr>
          <a:xfrm>
            <a:off x="5349108" y="1337880"/>
            <a:ext cx="2010099" cy="646331"/>
          </a:xfrm>
          <a:prstGeom prst="rect">
            <a:avLst/>
          </a:prstGeom>
          <a:noFill/>
        </p:spPr>
        <p:txBody>
          <a:bodyPr wrap="square" rtlCol="0">
            <a:spAutoFit/>
          </a:bodyPr>
          <a:lstStyle/>
          <a:p>
            <a:pPr algn="ctr"/>
            <a:r>
              <a:rPr lang="en-US" b="1" dirty="0"/>
              <a:t>intercept and slope</a:t>
            </a:r>
          </a:p>
          <a:p>
            <a:pPr algn="ctr"/>
            <a:r>
              <a:rPr lang="en-US" b="1" dirty="0"/>
              <a:t>model</a:t>
            </a:r>
          </a:p>
        </p:txBody>
      </p:sp>
      <p:sp>
        <p:nvSpPr>
          <p:cNvPr id="6" name="TextBox 5">
            <a:extLst>
              <a:ext uri="{FF2B5EF4-FFF2-40B4-BE49-F238E27FC236}">
                <a16:creationId xmlns:a16="http://schemas.microsoft.com/office/drawing/2014/main" id="{9E096F66-B96E-9741-84E4-EA44B695DF3A}"/>
              </a:ext>
            </a:extLst>
          </p:cNvPr>
          <p:cNvSpPr txBox="1"/>
          <p:nvPr/>
        </p:nvSpPr>
        <p:spPr>
          <a:xfrm>
            <a:off x="9367518" y="1337880"/>
            <a:ext cx="2010099" cy="646331"/>
          </a:xfrm>
          <a:prstGeom prst="rect">
            <a:avLst/>
          </a:prstGeom>
          <a:noFill/>
        </p:spPr>
        <p:txBody>
          <a:bodyPr wrap="square" rtlCol="0">
            <a:spAutoFit/>
          </a:bodyPr>
          <a:lstStyle/>
          <a:p>
            <a:pPr algn="ctr"/>
            <a:r>
              <a:rPr lang="en-US" b="1" dirty="0"/>
              <a:t>quadratic</a:t>
            </a:r>
          </a:p>
          <a:p>
            <a:pPr algn="ctr"/>
            <a:r>
              <a:rPr lang="en-US" b="1" dirty="0"/>
              <a:t>model</a:t>
            </a:r>
          </a:p>
        </p:txBody>
      </p:sp>
      <p:pic>
        <p:nvPicPr>
          <p:cNvPr id="8" name="Picture 7" descr="Chart, histogram&#10;&#10;Description automatically generated">
            <a:extLst>
              <a:ext uri="{FF2B5EF4-FFF2-40B4-BE49-F238E27FC236}">
                <a16:creationId xmlns:a16="http://schemas.microsoft.com/office/drawing/2014/main" id="{C154F380-ACAE-DE48-A697-7C0A58B96DBE}"/>
              </a:ext>
            </a:extLst>
          </p:cNvPr>
          <p:cNvPicPr>
            <a:picLocks noChangeAspect="1"/>
          </p:cNvPicPr>
          <p:nvPr/>
        </p:nvPicPr>
        <p:blipFill>
          <a:blip r:embed="rId2"/>
          <a:stretch>
            <a:fillRect/>
          </a:stretch>
        </p:blipFill>
        <p:spPr>
          <a:xfrm>
            <a:off x="0" y="1975874"/>
            <a:ext cx="4136923" cy="2743200"/>
          </a:xfrm>
          <a:prstGeom prst="rect">
            <a:avLst/>
          </a:prstGeom>
        </p:spPr>
      </p:pic>
      <p:pic>
        <p:nvPicPr>
          <p:cNvPr id="10" name="Picture 9" descr="Chart, histogram&#10;&#10;Description automatically generated">
            <a:extLst>
              <a:ext uri="{FF2B5EF4-FFF2-40B4-BE49-F238E27FC236}">
                <a16:creationId xmlns:a16="http://schemas.microsoft.com/office/drawing/2014/main" id="{2EB21041-DBBE-D941-8F2C-CB7AE86E2797}"/>
              </a:ext>
            </a:extLst>
          </p:cNvPr>
          <p:cNvPicPr>
            <a:picLocks noChangeAspect="1"/>
          </p:cNvPicPr>
          <p:nvPr/>
        </p:nvPicPr>
        <p:blipFill>
          <a:blip r:embed="rId3"/>
          <a:stretch>
            <a:fillRect/>
          </a:stretch>
        </p:blipFill>
        <p:spPr>
          <a:xfrm>
            <a:off x="4038249" y="1984211"/>
            <a:ext cx="4136923" cy="2743200"/>
          </a:xfrm>
          <a:prstGeom prst="rect">
            <a:avLst/>
          </a:prstGeom>
        </p:spPr>
      </p:pic>
      <p:pic>
        <p:nvPicPr>
          <p:cNvPr id="12" name="Picture 11" descr="Chart, histogram&#10;&#10;Description automatically generated">
            <a:extLst>
              <a:ext uri="{FF2B5EF4-FFF2-40B4-BE49-F238E27FC236}">
                <a16:creationId xmlns:a16="http://schemas.microsoft.com/office/drawing/2014/main" id="{8C9F9222-9003-C143-A6E7-9DE7580B6486}"/>
              </a:ext>
            </a:extLst>
          </p:cNvPr>
          <p:cNvPicPr>
            <a:picLocks noChangeAspect="1"/>
          </p:cNvPicPr>
          <p:nvPr/>
        </p:nvPicPr>
        <p:blipFill>
          <a:blip r:embed="rId4"/>
          <a:stretch>
            <a:fillRect/>
          </a:stretch>
        </p:blipFill>
        <p:spPr>
          <a:xfrm>
            <a:off x="8076497" y="1984211"/>
            <a:ext cx="4136923" cy="2743200"/>
          </a:xfrm>
          <a:prstGeom prst="rect">
            <a:avLst/>
          </a:prstGeom>
        </p:spPr>
      </p:pic>
      <p:sp>
        <p:nvSpPr>
          <p:cNvPr id="13" name="TextBox 12">
            <a:extLst>
              <a:ext uri="{FF2B5EF4-FFF2-40B4-BE49-F238E27FC236}">
                <a16:creationId xmlns:a16="http://schemas.microsoft.com/office/drawing/2014/main" id="{79EF882F-4777-A646-89FD-F82958C43AA2}"/>
              </a:ext>
            </a:extLst>
          </p:cNvPr>
          <p:cNvSpPr txBox="1"/>
          <p:nvPr/>
        </p:nvSpPr>
        <p:spPr>
          <a:xfrm>
            <a:off x="2472222" y="4949906"/>
            <a:ext cx="7763869" cy="830997"/>
          </a:xfrm>
          <a:prstGeom prst="rect">
            <a:avLst/>
          </a:prstGeom>
          <a:noFill/>
        </p:spPr>
        <p:txBody>
          <a:bodyPr wrap="square" rtlCol="0">
            <a:spAutoFit/>
          </a:bodyPr>
          <a:lstStyle/>
          <a:p>
            <a:pPr algn="ctr"/>
            <a:r>
              <a:rPr lang="en-US" sz="2400" b="1" dirty="0"/>
              <a:t>None of these models see any improvement over the other! </a:t>
            </a:r>
          </a:p>
          <a:p>
            <a:pPr algn="ctr"/>
            <a:r>
              <a:rPr lang="en-US" sz="2400" b="1" dirty="0"/>
              <a:t>Need another method to capture “seasonality”! </a:t>
            </a:r>
          </a:p>
        </p:txBody>
      </p:sp>
    </p:spTree>
    <p:extLst>
      <p:ext uri="{BB962C8B-B14F-4D97-AF65-F5344CB8AC3E}">
        <p14:creationId xmlns:p14="http://schemas.microsoft.com/office/powerpoint/2010/main" val="38253272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61EA7EF6-9218-A547-8A4A-D163973D88EE}"/>
              </a:ext>
            </a:extLst>
          </p:cNvPr>
          <p:cNvSpPr txBox="1">
            <a:spLocks/>
          </p:cNvSpPr>
          <p:nvPr/>
        </p:nvSpPr>
        <p:spPr>
          <a:xfrm>
            <a:off x="838200" y="365126"/>
            <a:ext cx="10515600" cy="1023000"/>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dirty="0"/>
              <a:t>How to deal with seasonality and trend?</a:t>
            </a:r>
          </a:p>
        </p:txBody>
      </p:sp>
      <p:sp>
        <p:nvSpPr>
          <p:cNvPr id="4" name="TextBox 3">
            <a:extLst>
              <a:ext uri="{FF2B5EF4-FFF2-40B4-BE49-F238E27FC236}">
                <a16:creationId xmlns:a16="http://schemas.microsoft.com/office/drawing/2014/main" id="{65137881-8A4A-E14D-94FB-32AEA0EEBF82}"/>
              </a:ext>
            </a:extLst>
          </p:cNvPr>
          <p:cNvSpPr txBox="1"/>
          <p:nvPr/>
        </p:nvSpPr>
        <p:spPr>
          <a:xfrm>
            <a:off x="942535" y="1388126"/>
            <a:ext cx="10156874" cy="4339650"/>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Georgia" panose="02040502050405020303" pitchFamily="18" charset="0"/>
              </a:rPr>
              <a:t>Seasonality: </a:t>
            </a:r>
            <a:r>
              <a:rPr lang="en-US" sz="2400" dirty="0">
                <a:latin typeface="Georgia" panose="02040502050405020303" pitchFamily="18" charset="0"/>
              </a:rPr>
              <a:t>Fourier series are popular ways to deal with seasonality in time series models </a:t>
            </a:r>
            <a:r>
              <a:rPr lang="en-US" sz="2400" i="1" dirty="0">
                <a:latin typeface="Georgia" panose="02040502050405020303" pitchFamily="18" charset="0"/>
              </a:rPr>
              <a:t>(other options: splines, dummy variables, etc.) </a:t>
            </a:r>
            <a:endParaRPr lang="en-US" sz="2400" dirty="0">
              <a:latin typeface="Georgia" panose="02040502050405020303" pitchFamily="18" charset="0"/>
            </a:endParaRPr>
          </a:p>
          <a:p>
            <a:pPr marL="342900" indent="-342900">
              <a:buFont typeface="Arial" panose="020B0604020202020204" pitchFamily="34" charset="0"/>
              <a:buChar char="•"/>
            </a:pPr>
            <a:endParaRPr lang="en-US" sz="2400" dirty="0">
              <a:latin typeface="Georgia" panose="02040502050405020303" pitchFamily="18" charset="0"/>
            </a:endParaRPr>
          </a:p>
          <a:p>
            <a:pPr marL="342900" indent="-342900">
              <a:buFont typeface="Arial" panose="020B0604020202020204" pitchFamily="34" charset="0"/>
              <a:buChar char="•"/>
            </a:pPr>
            <a:endParaRPr lang="en-US" sz="2400" dirty="0">
              <a:latin typeface="Georgia" panose="02040502050405020303" pitchFamily="18" charset="0"/>
            </a:endParaRPr>
          </a:p>
          <a:p>
            <a:pPr marL="342900" indent="-342900">
              <a:buFont typeface="Arial" panose="020B0604020202020204" pitchFamily="34" charset="0"/>
              <a:buChar char="•"/>
            </a:pPr>
            <a:endParaRPr lang="en-US" sz="2400" dirty="0">
              <a:latin typeface="Georgia" panose="02040502050405020303" pitchFamily="18" charset="0"/>
            </a:endParaRPr>
          </a:p>
          <a:p>
            <a:pPr marL="342900" indent="-342900">
              <a:buFont typeface="Arial" panose="020B0604020202020204" pitchFamily="34" charset="0"/>
              <a:buChar char="•"/>
            </a:pPr>
            <a:endParaRPr lang="en-US" sz="2400" dirty="0">
              <a:latin typeface="Georgia" panose="02040502050405020303" pitchFamily="18" charset="0"/>
            </a:endParaRPr>
          </a:p>
          <a:p>
            <a:pPr marL="342900" indent="-342900">
              <a:buFont typeface="Arial" panose="020B0604020202020204" pitchFamily="34" charset="0"/>
              <a:buChar char="•"/>
            </a:pPr>
            <a:endParaRPr lang="en-US" sz="2400" dirty="0">
              <a:latin typeface="Georgia" panose="02040502050405020303" pitchFamily="18" charset="0"/>
            </a:endParaRPr>
          </a:p>
          <a:p>
            <a:pPr marL="342900" indent="-342900">
              <a:buFont typeface="Arial" panose="020B0604020202020204" pitchFamily="34" charset="0"/>
              <a:buChar char="•"/>
            </a:pPr>
            <a:r>
              <a:rPr lang="en-US" sz="2400" b="1" dirty="0">
                <a:latin typeface="Georgia" panose="02040502050405020303" pitchFamily="18" charset="0"/>
              </a:rPr>
              <a:t>Trends: </a:t>
            </a:r>
            <a:r>
              <a:rPr lang="en-US" sz="2400" dirty="0">
                <a:latin typeface="Georgia" panose="02040502050405020303" pitchFamily="18" charset="0"/>
              </a:rPr>
              <a:t>Add a linear term(s) to capture yearly trend </a:t>
            </a:r>
          </a:p>
          <a:p>
            <a:pPr marL="800100" lvl="1" indent="-342900">
              <a:buFont typeface="Arial" panose="020B0604020202020204" pitchFamily="34" charset="0"/>
              <a:buChar char="•"/>
            </a:pPr>
            <a:r>
              <a:rPr lang="en-US" sz="2000" dirty="0">
                <a:latin typeface="Georgia" panose="02040502050405020303" pitchFamily="18" charset="0"/>
              </a:rPr>
              <a:t>Will only capture </a:t>
            </a:r>
            <a:r>
              <a:rPr lang="en-US" sz="2000" u="sng" dirty="0">
                <a:latin typeface="Georgia" panose="02040502050405020303" pitchFamily="18" charset="0"/>
              </a:rPr>
              <a:t>linear</a:t>
            </a:r>
            <a:r>
              <a:rPr lang="en-US" sz="2000" dirty="0">
                <a:latin typeface="Georgia" panose="02040502050405020303" pitchFamily="18" charset="0"/>
              </a:rPr>
              <a:t> decreases or increases over time</a:t>
            </a:r>
          </a:p>
          <a:p>
            <a:pPr marL="800100" lvl="1" indent="-342900">
              <a:buFont typeface="Arial" panose="020B0604020202020204" pitchFamily="34" charset="0"/>
              <a:buChar char="•"/>
            </a:pPr>
            <a:r>
              <a:rPr lang="en-US" sz="2000" dirty="0">
                <a:latin typeface="Georgia" panose="02040502050405020303" pitchFamily="18" charset="0"/>
              </a:rPr>
              <a:t>If changes are not linear, dummy variables or more complex transformations (log, quadratic, etc.) can be used</a:t>
            </a:r>
          </a:p>
          <a:p>
            <a:endParaRPr lang="en-US" sz="2400" b="1" dirty="0">
              <a:latin typeface="Georgia" panose="02040502050405020303" pitchFamily="18" charset="0"/>
            </a:endParaRPr>
          </a:p>
        </p:txBody>
      </p:sp>
      <p:pic>
        <p:nvPicPr>
          <p:cNvPr id="5" name="Picture 4" descr="Diagram&#10;&#10;Description automatically generated with medium confidence">
            <a:extLst>
              <a:ext uri="{FF2B5EF4-FFF2-40B4-BE49-F238E27FC236}">
                <a16:creationId xmlns:a16="http://schemas.microsoft.com/office/drawing/2014/main" id="{455C3632-71A8-F146-B4B5-7287BC2CC20C}"/>
              </a:ext>
            </a:extLst>
          </p:cNvPr>
          <p:cNvPicPr>
            <a:picLocks noChangeAspect="1"/>
          </p:cNvPicPr>
          <p:nvPr/>
        </p:nvPicPr>
        <p:blipFill>
          <a:blip r:embed="rId2"/>
          <a:stretch>
            <a:fillRect/>
          </a:stretch>
        </p:blipFill>
        <p:spPr>
          <a:xfrm>
            <a:off x="3219450" y="2284516"/>
            <a:ext cx="5753100" cy="1447800"/>
          </a:xfrm>
          <a:prstGeom prst="rect">
            <a:avLst/>
          </a:prstGeom>
        </p:spPr>
      </p:pic>
      <p:sp>
        <p:nvSpPr>
          <p:cNvPr id="6" name="TextBox 5">
            <a:extLst>
              <a:ext uri="{FF2B5EF4-FFF2-40B4-BE49-F238E27FC236}">
                <a16:creationId xmlns:a16="http://schemas.microsoft.com/office/drawing/2014/main" id="{CE4105FC-2663-9044-A3C3-9A74F641D40B}"/>
              </a:ext>
            </a:extLst>
          </p:cNvPr>
          <p:cNvSpPr txBox="1"/>
          <p:nvPr/>
        </p:nvSpPr>
        <p:spPr>
          <a:xfrm>
            <a:off x="0" y="5725551"/>
            <a:ext cx="7624690" cy="276999"/>
          </a:xfrm>
          <a:prstGeom prst="rect">
            <a:avLst/>
          </a:prstGeom>
          <a:noFill/>
        </p:spPr>
        <p:txBody>
          <a:bodyPr wrap="square" rtlCol="0">
            <a:spAutoFit/>
          </a:bodyPr>
          <a:lstStyle/>
          <a:p>
            <a:r>
              <a:rPr lang="en-US" sz="1200" i="1" dirty="0"/>
              <a:t>Source: Forecasting: Principles and Practice (</a:t>
            </a:r>
            <a:r>
              <a:rPr lang="en-US" sz="1200" i="1" dirty="0">
                <a:hlinkClick r:id="rId3"/>
              </a:rPr>
              <a:t>https://otexts.com/fpp2/</a:t>
            </a:r>
            <a:r>
              <a:rPr lang="en-US" sz="1200" i="1" dirty="0"/>
              <a:t>) </a:t>
            </a:r>
          </a:p>
        </p:txBody>
      </p:sp>
    </p:spTree>
    <p:extLst>
      <p:ext uri="{BB962C8B-B14F-4D97-AF65-F5344CB8AC3E}">
        <p14:creationId xmlns:p14="http://schemas.microsoft.com/office/powerpoint/2010/main" val="19059723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61EA7EF6-9218-A547-8A4A-D163973D88EE}"/>
              </a:ext>
            </a:extLst>
          </p:cNvPr>
          <p:cNvSpPr txBox="1">
            <a:spLocks/>
          </p:cNvSpPr>
          <p:nvPr/>
        </p:nvSpPr>
        <p:spPr>
          <a:xfrm>
            <a:off x="838200" y="365126"/>
            <a:ext cx="10515600" cy="1023000"/>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dirty="0"/>
              <a:t>Fourier series (</a:t>
            </a:r>
            <a:r>
              <a:rPr lang="en-US" i="1" dirty="0"/>
              <a:t>examples</a:t>
            </a:r>
            <a:r>
              <a:rPr lang="en-US" dirty="0"/>
              <a:t>)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79F4C08-D826-9C4C-B8DC-EAE0266A21BF}"/>
                  </a:ext>
                </a:extLst>
              </p:cNvPr>
              <p:cNvSpPr txBox="1"/>
              <p:nvPr/>
            </p:nvSpPr>
            <p:spPr>
              <a:xfrm>
                <a:off x="1603460" y="1402724"/>
                <a:ext cx="3368614" cy="461665"/>
              </a:xfrm>
              <a:prstGeom prst="rect">
                <a:avLst/>
              </a:prstGeom>
              <a:noFill/>
            </p:spPr>
            <p:txBody>
              <a:bodyPr wrap="none" rtlCol="0">
                <a:spAutoFit/>
              </a:bodyPr>
              <a:lstStyle/>
              <a:p>
                <a:r>
                  <a:rPr lang="en-US" sz="2400" i="1" dirty="0">
                    <a:latin typeface="Times New Roman" panose="02020603050405020304" pitchFamily="18" charset="0"/>
                    <a:cs typeface="Times New Roman" panose="02020603050405020304" pitchFamily="18" charset="0"/>
                  </a:rPr>
                  <a:t>sin(2</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𝜋</m:t>
                    </m:r>
                  </m:oMath>
                </a14:m>
                <a:r>
                  <a:rPr lang="en-US" sz="2400" i="1" dirty="0">
                    <a:latin typeface="Times New Roman" panose="02020603050405020304" pitchFamily="18" charset="0"/>
                    <a:cs typeface="Times New Roman" panose="02020603050405020304" pitchFamily="18" charset="0"/>
                  </a:rPr>
                  <a:t>t/12) + cos(2</a:t>
                </a:r>
                <a14:m>
                  <m:oMath xmlns:m="http://schemas.openxmlformats.org/officeDocument/2006/math">
                    <m:r>
                      <a:rPr lang="en-US" sz="2400" i="1">
                        <a:latin typeface="Cambria Math" panose="02040503050406030204" pitchFamily="18" charset="0"/>
                        <a:cs typeface="Times New Roman" panose="02020603050405020304" pitchFamily="18" charset="0"/>
                      </a:rPr>
                      <m:t>𝜋</m:t>
                    </m:r>
                  </m:oMath>
                </a14:m>
                <a:r>
                  <a:rPr lang="en-US" sz="2400" i="1" dirty="0">
                    <a:latin typeface="Times New Roman" panose="02020603050405020304" pitchFamily="18" charset="0"/>
                    <a:cs typeface="Times New Roman" panose="02020603050405020304" pitchFamily="18" charset="0"/>
                  </a:rPr>
                  <a:t>t/12)</a:t>
                </a:r>
              </a:p>
            </p:txBody>
          </p:sp>
        </mc:Choice>
        <mc:Fallback xmlns="">
          <p:sp>
            <p:nvSpPr>
              <p:cNvPr id="6" name="TextBox 5">
                <a:extLst>
                  <a:ext uri="{FF2B5EF4-FFF2-40B4-BE49-F238E27FC236}">
                    <a16:creationId xmlns:a16="http://schemas.microsoft.com/office/drawing/2014/main" id="{C79F4C08-D826-9C4C-B8DC-EAE0266A21BF}"/>
                  </a:ext>
                </a:extLst>
              </p:cNvPr>
              <p:cNvSpPr txBox="1">
                <a:spLocks noRot="1" noChangeAspect="1" noMove="1" noResize="1" noEditPoints="1" noAdjustHandles="1" noChangeArrowheads="1" noChangeShapeType="1" noTextEdit="1"/>
              </p:cNvSpPr>
              <p:nvPr/>
            </p:nvSpPr>
            <p:spPr>
              <a:xfrm>
                <a:off x="1603460" y="1402724"/>
                <a:ext cx="3368614" cy="461665"/>
              </a:xfrm>
              <a:prstGeom prst="rect">
                <a:avLst/>
              </a:prstGeom>
              <a:blipFill>
                <a:blip r:embed="rId2"/>
                <a:stretch>
                  <a:fillRect l="-3008" t="-10811" r="-1880" b="-29730"/>
                </a:stretch>
              </a:blipFill>
            </p:spPr>
            <p:txBody>
              <a:bodyPr/>
              <a:lstStyle/>
              <a:p>
                <a:r>
                  <a:rPr lang="en-US">
                    <a:noFill/>
                  </a:rPr>
                  <a:t> </a:t>
                </a:r>
              </a:p>
            </p:txBody>
          </p:sp>
        </mc:Fallback>
      </mc:AlternateContent>
      <p:pic>
        <p:nvPicPr>
          <p:cNvPr id="7" name="Picture 6" descr="Diagram&#10;&#10;Description automatically generated">
            <a:extLst>
              <a:ext uri="{FF2B5EF4-FFF2-40B4-BE49-F238E27FC236}">
                <a16:creationId xmlns:a16="http://schemas.microsoft.com/office/drawing/2014/main" id="{1DDE77B7-D7C2-684C-8D3B-F0343C82279F}"/>
              </a:ext>
            </a:extLst>
          </p:cNvPr>
          <p:cNvPicPr>
            <a:picLocks noChangeAspect="1"/>
          </p:cNvPicPr>
          <p:nvPr/>
        </p:nvPicPr>
        <p:blipFill>
          <a:blip r:embed="rId3"/>
          <a:stretch>
            <a:fillRect/>
          </a:stretch>
        </p:blipFill>
        <p:spPr>
          <a:xfrm>
            <a:off x="924992" y="1921514"/>
            <a:ext cx="4482416" cy="387152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21CD7F5-B7D5-D142-B37F-C2272AE0C866}"/>
                  </a:ext>
                </a:extLst>
              </p:cNvPr>
              <p:cNvSpPr txBox="1"/>
              <p:nvPr/>
            </p:nvSpPr>
            <p:spPr>
              <a:xfrm>
                <a:off x="7219927" y="1142683"/>
                <a:ext cx="4047081" cy="830997"/>
              </a:xfrm>
              <a:prstGeom prst="rect">
                <a:avLst/>
              </a:prstGeom>
              <a:noFill/>
            </p:spPr>
            <p:txBody>
              <a:bodyPr wrap="square" rtlCol="0">
                <a:spAutoFit/>
              </a:bodyPr>
              <a:lstStyle/>
              <a:p>
                <a:pPr algn="ctr"/>
                <a:r>
                  <a:rPr lang="en-US" sz="2400" i="1" dirty="0">
                    <a:latin typeface="Times New Roman" panose="02020603050405020304" pitchFamily="18" charset="0"/>
                    <a:cs typeface="Times New Roman" panose="02020603050405020304" pitchFamily="18" charset="0"/>
                  </a:rPr>
                  <a:t>sin(2</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𝜋</m:t>
                    </m:r>
                  </m:oMath>
                </a14:m>
                <a:r>
                  <a:rPr lang="en-US" sz="2400" i="1" dirty="0">
                    <a:latin typeface="Times New Roman" panose="02020603050405020304" pitchFamily="18" charset="0"/>
                    <a:cs typeface="Times New Roman" panose="02020603050405020304" pitchFamily="18" charset="0"/>
                  </a:rPr>
                  <a:t>t/12) + cos(2</a:t>
                </a:r>
                <a14:m>
                  <m:oMath xmlns:m="http://schemas.openxmlformats.org/officeDocument/2006/math">
                    <m:r>
                      <a:rPr lang="en-US" sz="2400" i="1">
                        <a:latin typeface="Cambria Math" panose="02040503050406030204" pitchFamily="18" charset="0"/>
                        <a:cs typeface="Times New Roman" panose="02020603050405020304" pitchFamily="18" charset="0"/>
                      </a:rPr>
                      <m:t>𝜋</m:t>
                    </m:r>
                  </m:oMath>
                </a14:m>
                <a:r>
                  <a:rPr lang="en-US" sz="2400" i="1" dirty="0">
                    <a:latin typeface="Times New Roman" panose="02020603050405020304" pitchFamily="18" charset="0"/>
                    <a:cs typeface="Times New Roman" panose="02020603050405020304" pitchFamily="18" charset="0"/>
                  </a:rPr>
                  <a:t>t/12) +</a:t>
                </a:r>
              </a:p>
              <a:p>
                <a:pPr algn="ctr"/>
                <a:r>
                  <a:rPr lang="en-US" sz="2400" i="1" dirty="0">
                    <a:latin typeface="Times New Roman" panose="02020603050405020304" pitchFamily="18" charset="0"/>
                    <a:cs typeface="Times New Roman" panose="02020603050405020304" pitchFamily="18" charset="0"/>
                  </a:rPr>
                  <a:t> sin(4</a:t>
                </a:r>
                <a14:m>
                  <m:oMath xmlns:m="http://schemas.openxmlformats.org/officeDocument/2006/math">
                    <m:r>
                      <a:rPr lang="en-US" sz="2400" i="1">
                        <a:latin typeface="Cambria Math" panose="02040503050406030204" pitchFamily="18" charset="0"/>
                        <a:cs typeface="Times New Roman" panose="02020603050405020304" pitchFamily="18" charset="0"/>
                      </a:rPr>
                      <m:t>𝜋</m:t>
                    </m:r>
                  </m:oMath>
                </a14:m>
                <a:r>
                  <a:rPr lang="en-US" sz="2400" i="1" dirty="0">
                    <a:latin typeface="Times New Roman" panose="02020603050405020304" pitchFamily="18" charset="0"/>
                    <a:cs typeface="Times New Roman" panose="02020603050405020304" pitchFamily="18" charset="0"/>
                  </a:rPr>
                  <a:t>t/12) + cos(4</a:t>
                </a:r>
                <a14:m>
                  <m:oMath xmlns:m="http://schemas.openxmlformats.org/officeDocument/2006/math">
                    <m:r>
                      <a:rPr lang="en-US" sz="2400" i="1">
                        <a:latin typeface="Cambria Math" panose="02040503050406030204" pitchFamily="18" charset="0"/>
                        <a:cs typeface="Times New Roman" panose="02020603050405020304" pitchFamily="18" charset="0"/>
                      </a:rPr>
                      <m:t>𝜋</m:t>
                    </m:r>
                  </m:oMath>
                </a14:m>
                <a:r>
                  <a:rPr lang="en-US" sz="2400" i="1" dirty="0">
                    <a:latin typeface="Times New Roman" panose="02020603050405020304" pitchFamily="18" charset="0"/>
                    <a:cs typeface="Times New Roman" panose="02020603050405020304" pitchFamily="18" charset="0"/>
                  </a:rPr>
                  <a:t>t/12)</a:t>
                </a:r>
              </a:p>
            </p:txBody>
          </p:sp>
        </mc:Choice>
        <mc:Fallback xmlns="">
          <p:sp>
            <p:nvSpPr>
              <p:cNvPr id="8" name="TextBox 7">
                <a:extLst>
                  <a:ext uri="{FF2B5EF4-FFF2-40B4-BE49-F238E27FC236}">
                    <a16:creationId xmlns:a16="http://schemas.microsoft.com/office/drawing/2014/main" id="{C21CD7F5-B7D5-D142-B37F-C2272AE0C866}"/>
                  </a:ext>
                </a:extLst>
              </p:cNvPr>
              <p:cNvSpPr txBox="1">
                <a:spLocks noRot="1" noChangeAspect="1" noMove="1" noResize="1" noEditPoints="1" noAdjustHandles="1" noChangeArrowheads="1" noChangeShapeType="1" noTextEdit="1"/>
              </p:cNvSpPr>
              <p:nvPr/>
            </p:nvSpPr>
            <p:spPr>
              <a:xfrm>
                <a:off x="7219927" y="1142683"/>
                <a:ext cx="4047081" cy="830997"/>
              </a:xfrm>
              <a:prstGeom prst="rect">
                <a:avLst/>
              </a:prstGeom>
              <a:blipFill>
                <a:blip r:embed="rId4"/>
                <a:stretch>
                  <a:fillRect t="-5970" b="-16418"/>
                </a:stretch>
              </a:blipFill>
            </p:spPr>
            <p:txBody>
              <a:bodyPr/>
              <a:lstStyle/>
              <a:p>
                <a:r>
                  <a:rPr lang="en-US">
                    <a:noFill/>
                  </a:rPr>
                  <a:t> </a:t>
                </a:r>
              </a:p>
            </p:txBody>
          </p:sp>
        </mc:Fallback>
      </mc:AlternateContent>
      <p:pic>
        <p:nvPicPr>
          <p:cNvPr id="13" name="Picture 12" descr="Diagram&#10;&#10;Description automatically generated">
            <a:extLst>
              <a:ext uri="{FF2B5EF4-FFF2-40B4-BE49-F238E27FC236}">
                <a16:creationId xmlns:a16="http://schemas.microsoft.com/office/drawing/2014/main" id="{CA486C2F-28B3-1D41-A40C-802BBBA6BEB9}"/>
              </a:ext>
            </a:extLst>
          </p:cNvPr>
          <p:cNvPicPr>
            <a:picLocks noChangeAspect="1"/>
          </p:cNvPicPr>
          <p:nvPr/>
        </p:nvPicPr>
        <p:blipFill>
          <a:blip r:embed="rId5"/>
          <a:stretch>
            <a:fillRect/>
          </a:stretch>
        </p:blipFill>
        <p:spPr>
          <a:xfrm>
            <a:off x="6729514" y="1878987"/>
            <a:ext cx="4580890" cy="3956578"/>
          </a:xfrm>
          <a:prstGeom prst="rect">
            <a:avLst/>
          </a:prstGeom>
        </p:spPr>
      </p:pic>
    </p:spTree>
    <p:extLst>
      <p:ext uri="{BB962C8B-B14F-4D97-AF65-F5344CB8AC3E}">
        <p14:creationId xmlns:p14="http://schemas.microsoft.com/office/powerpoint/2010/main" val="40528660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5CDF46-1F6B-EC46-B75C-0CAC7F0B94CE}"/>
              </a:ext>
            </a:extLst>
          </p:cNvPr>
          <p:cNvPicPr>
            <a:picLocks noChangeAspect="1"/>
          </p:cNvPicPr>
          <p:nvPr/>
        </p:nvPicPr>
        <p:blipFill>
          <a:blip r:embed="rId2"/>
          <a:srcRect/>
          <a:stretch/>
        </p:blipFill>
        <p:spPr>
          <a:xfrm>
            <a:off x="593716" y="1850808"/>
            <a:ext cx="11004567" cy="3892628"/>
          </a:xfrm>
          <a:prstGeom prst="rect">
            <a:avLst/>
          </a:prstGeom>
        </p:spPr>
      </p:pic>
      <p:sp>
        <p:nvSpPr>
          <p:cNvPr id="3" name="Title 3">
            <a:extLst>
              <a:ext uri="{FF2B5EF4-FFF2-40B4-BE49-F238E27FC236}">
                <a16:creationId xmlns:a16="http://schemas.microsoft.com/office/drawing/2014/main" id="{223D9956-EF11-E847-9924-0D21C19373CA}"/>
              </a:ext>
            </a:extLst>
          </p:cNvPr>
          <p:cNvSpPr txBox="1">
            <a:spLocks/>
          </p:cNvSpPr>
          <p:nvPr/>
        </p:nvSpPr>
        <p:spPr>
          <a:xfrm>
            <a:off x="838200" y="365126"/>
            <a:ext cx="10515600" cy="1023000"/>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dirty="0"/>
              <a:t>Malaria cases in Malawi facility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4CDD5E3-877A-0442-B9CD-83F2C5AD0767}"/>
                  </a:ext>
                </a:extLst>
              </p:cNvPr>
              <p:cNvSpPr txBox="1"/>
              <p:nvPr/>
            </p:nvSpPr>
            <p:spPr>
              <a:xfrm>
                <a:off x="1442802" y="1204477"/>
                <a:ext cx="9306394" cy="646331"/>
              </a:xfrm>
              <a:prstGeom prst="rect">
                <a:avLst/>
              </a:prstGeom>
              <a:noFill/>
            </p:spPr>
            <p:txBody>
              <a:bodyPr wrap="none" rtlCol="0">
                <a:spAutoFit/>
              </a:bodyPr>
              <a:lstStyle/>
              <a:p>
                <a:r>
                  <a:rPr lang="en-US" sz="3600" i="1" dirty="0" err="1">
                    <a:latin typeface="Times New Roman" panose="02020603050405020304" pitchFamily="18" charset="0"/>
                    <a:cs typeface="Times New Roman" panose="02020603050405020304" pitchFamily="18" charset="0"/>
                  </a:rPr>
                  <a:t>outcome</a:t>
                </a:r>
                <a:r>
                  <a:rPr lang="en-US" sz="3600" i="1" baseline="-25000" dirty="0" err="1">
                    <a:latin typeface="Times New Roman" panose="02020603050405020304" pitchFamily="18" charset="0"/>
                    <a:cs typeface="Times New Roman" panose="02020603050405020304" pitchFamily="18" charset="0"/>
                  </a:rPr>
                  <a:t>t</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0</a:t>
                </a:r>
                <a:r>
                  <a:rPr lang="en-US" sz="3600" i="1" dirty="0">
                    <a:latin typeface="Times New Roman" panose="02020603050405020304" pitchFamily="18" charset="0"/>
                    <a:cs typeface="Times New Roman" panose="02020603050405020304" pitchFamily="18" charset="0"/>
                  </a:rPr>
                  <a:t>+β</a:t>
                </a:r>
                <a:r>
                  <a:rPr lang="en-US" sz="3600" i="1" baseline="-25000" dirty="0">
                    <a:latin typeface="Times New Roman" panose="02020603050405020304" pitchFamily="18" charset="0"/>
                    <a:cs typeface="Times New Roman" panose="02020603050405020304" pitchFamily="18" charset="0"/>
                  </a:rPr>
                  <a:t>1</a:t>
                </a:r>
                <a:r>
                  <a:rPr lang="en-US" sz="3600" i="1" dirty="0">
                    <a:latin typeface="Times New Roman" panose="02020603050405020304" pitchFamily="18" charset="0"/>
                    <a:cs typeface="Times New Roman" panose="02020603050405020304" pitchFamily="18" charset="0"/>
                  </a:rPr>
                  <a:t>·sin(2</a:t>
                </a:r>
                <a14:m>
                  <m:oMath xmlns:m="http://schemas.openxmlformats.org/officeDocument/2006/math">
                    <m:r>
                      <a:rPr lang="en-US" sz="3600" b="0" i="1" smtClean="0">
                        <a:latin typeface="Cambria Math" panose="02040503050406030204" pitchFamily="18" charset="0"/>
                        <a:cs typeface="Times New Roman" panose="02020603050405020304" pitchFamily="18" charset="0"/>
                      </a:rPr>
                      <m:t>𝜋</m:t>
                    </m:r>
                  </m:oMath>
                </a14:m>
                <a:r>
                  <a:rPr lang="en-US" sz="3600" i="1" dirty="0">
                    <a:latin typeface="Times New Roman" panose="02020603050405020304" pitchFamily="18" charset="0"/>
                    <a:cs typeface="Times New Roman" panose="02020603050405020304" pitchFamily="18" charset="0"/>
                  </a:rPr>
                  <a:t>t/12)+ β</a:t>
                </a:r>
                <a:r>
                  <a:rPr lang="en-US" sz="3600" i="1" baseline="-25000" dirty="0">
                    <a:latin typeface="Times New Roman" panose="02020603050405020304" pitchFamily="18" charset="0"/>
                    <a:cs typeface="Times New Roman" panose="02020603050405020304" pitchFamily="18" charset="0"/>
                  </a:rPr>
                  <a:t>2</a:t>
                </a:r>
                <a:r>
                  <a:rPr lang="en-US" sz="3600" i="1" dirty="0">
                    <a:latin typeface="Times New Roman" panose="02020603050405020304" pitchFamily="18" charset="0"/>
                    <a:cs typeface="Times New Roman" panose="02020603050405020304" pitchFamily="18" charset="0"/>
                  </a:rPr>
                  <a:t>·cos(2</a:t>
                </a:r>
                <a14:m>
                  <m:oMath xmlns:m="http://schemas.openxmlformats.org/officeDocument/2006/math">
                    <m:r>
                      <a:rPr lang="en-US" sz="3600" i="1">
                        <a:latin typeface="Cambria Math" panose="02040503050406030204" pitchFamily="18" charset="0"/>
                        <a:cs typeface="Times New Roman" panose="02020603050405020304" pitchFamily="18" charset="0"/>
                      </a:rPr>
                      <m:t>𝜋</m:t>
                    </m:r>
                  </m:oMath>
                </a14:m>
                <a:r>
                  <a:rPr lang="en-US" sz="3600" i="1" dirty="0">
                    <a:latin typeface="Times New Roman" panose="02020603050405020304" pitchFamily="18" charset="0"/>
                    <a:cs typeface="Times New Roman" panose="02020603050405020304" pitchFamily="18" charset="0"/>
                  </a:rPr>
                  <a:t>t/12)+ </a:t>
                </a:r>
                <a:r>
                  <a:rPr lang="en-US" sz="3600" i="1" dirty="0" err="1">
                    <a:latin typeface="Times New Roman" panose="02020603050405020304" pitchFamily="18" charset="0"/>
                    <a:cs typeface="Times New Roman" panose="02020603050405020304" pitchFamily="18" charset="0"/>
                  </a:rPr>
                  <a:t>ε</a:t>
                </a:r>
                <a:r>
                  <a:rPr lang="en-US" sz="3600" i="1" baseline="-25000" dirty="0" err="1">
                    <a:latin typeface="Times New Roman" panose="02020603050405020304" pitchFamily="18" charset="0"/>
                    <a:cs typeface="Times New Roman" panose="02020603050405020304" pitchFamily="18" charset="0"/>
                  </a:rPr>
                  <a:t>t</a:t>
                </a:r>
                <a:endParaRPr lang="en-US" sz="3600" i="1" dirty="0">
                  <a:latin typeface="Times New Roman" panose="02020603050405020304" pitchFamily="18"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C4CDD5E3-877A-0442-B9CD-83F2C5AD0767}"/>
                  </a:ext>
                </a:extLst>
              </p:cNvPr>
              <p:cNvSpPr txBox="1">
                <a:spLocks noRot="1" noChangeAspect="1" noMove="1" noResize="1" noEditPoints="1" noAdjustHandles="1" noChangeArrowheads="1" noChangeShapeType="1" noTextEdit="1"/>
              </p:cNvSpPr>
              <p:nvPr/>
            </p:nvSpPr>
            <p:spPr>
              <a:xfrm>
                <a:off x="1442802" y="1204477"/>
                <a:ext cx="9306394" cy="646331"/>
              </a:xfrm>
              <a:prstGeom prst="rect">
                <a:avLst/>
              </a:prstGeom>
              <a:blipFill>
                <a:blip r:embed="rId3"/>
                <a:stretch>
                  <a:fillRect l="-2044" t="-15686" r="-136" b="-35294"/>
                </a:stretch>
              </a:blipFill>
            </p:spPr>
            <p:txBody>
              <a:bodyPr/>
              <a:lstStyle/>
              <a:p>
                <a:r>
                  <a:rPr lang="en-US">
                    <a:noFill/>
                  </a:rPr>
                  <a:t> </a:t>
                </a:r>
              </a:p>
            </p:txBody>
          </p:sp>
        </mc:Fallback>
      </mc:AlternateContent>
    </p:spTree>
    <p:extLst>
      <p:ext uri="{BB962C8B-B14F-4D97-AF65-F5344CB8AC3E}">
        <p14:creationId xmlns:p14="http://schemas.microsoft.com/office/powerpoint/2010/main" val="3807510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223D9956-EF11-E847-9924-0D21C19373CA}"/>
              </a:ext>
            </a:extLst>
          </p:cNvPr>
          <p:cNvSpPr txBox="1">
            <a:spLocks/>
          </p:cNvSpPr>
          <p:nvPr/>
        </p:nvSpPr>
        <p:spPr>
          <a:xfrm>
            <a:off x="838200" y="365126"/>
            <a:ext cx="10515600" cy="1023000"/>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dirty="0"/>
              <a:t>Model diagnostics: autocorrelation</a:t>
            </a:r>
          </a:p>
        </p:txBody>
      </p:sp>
      <p:pic>
        <p:nvPicPr>
          <p:cNvPr id="4" name="Picture 3" descr="Chart&#10;&#10;Description automatically generated with medium confidence">
            <a:extLst>
              <a:ext uri="{FF2B5EF4-FFF2-40B4-BE49-F238E27FC236}">
                <a16:creationId xmlns:a16="http://schemas.microsoft.com/office/drawing/2014/main" id="{48C49773-897F-2549-AF86-D8ED8387CF03}"/>
              </a:ext>
            </a:extLst>
          </p:cNvPr>
          <p:cNvPicPr>
            <a:picLocks noChangeAspect="1"/>
          </p:cNvPicPr>
          <p:nvPr/>
        </p:nvPicPr>
        <p:blipFill>
          <a:blip r:embed="rId2"/>
          <a:stretch>
            <a:fillRect/>
          </a:stretch>
        </p:blipFill>
        <p:spPr>
          <a:xfrm>
            <a:off x="2546350" y="1085850"/>
            <a:ext cx="7099300" cy="4686300"/>
          </a:xfrm>
          <a:prstGeom prst="rect">
            <a:avLst/>
          </a:prstGeom>
        </p:spPr>
      </p:pic>
    </p:spTree>
    <p:extLst>
      <p:ext uri="{BB962C8B-B14F-4D97-AF65-F5344CB8AC3E}">
        <p14:creationId xmlns:p14="http://schemas.microsoft.com/office/powerpoint/2010/main" val="16639280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Syndromic surveillance</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989857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99ADE5DE-B334-FA4F-9806-DD62C7783783}"/>
              </a:ext>
            </a:extLst>
          </p:cNvPr>
          <p:cNvSpPr txBox="1">
            <a:spLocks/>
          </p:cNvSpPr>
          <p:nvPr/>
        </p:nvSpPr>
        <p:spPr>
          <a:xfrm>
            <a:off x="838200" y="365126"/>
            <a:ext cx="10515600" cy="1023000"/>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dirty="0"/>
              <a:t>Research questions with time series data</a:t>
            </a:r>
          </a:p>
        </p:txBody>
      </p:sp>
      <p:sp>
        <p:nvSpPr>
          <p:cNvPr id="4" name="Content Placeholder 4">
            <a:extLst>
              <a:ext uri="{FF2B5EF4-FFF2-40B4-BE49-F238E27FC236}">
                <a16:creationId xmlns:a16="http://schemas.microsoft.com/office/drawing/2014/main" id="{3BCA5EFD-5C84-854D-AC08-800BC7060DD4}"/>
              </a:ext>
            </a:extLst>
          </p:cNvPr>
          <p:cNvSpPr txBox="1">
            <a:spLocks/>
          </p:cNvSpPr>
          <p:nvPr/>
        </p:nvSpPr>
        <p:spPr>
          <a:xfrm>
            <a:off x="838199" y="1258677"/>
            <a:ext cx="11077135" cy="43406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u="sng" dirty="0"/>
              <a:t>Describe</a:t>
            </a:r>
            <a:r>
              <a:rPr lang="en-US" dirty="0"/>
              <a:t> the behavior of an indicator over time </a:t>
            </a:r>
          </a:p>
          <a:p>
            <a:pPr lvl="1"/>
            <a:r>
              <a:rPr lang="en-US" dirty="0"/>
              <a:t>Is infant mortality decreasing over time? By how much?</a:t>
            </a:r>
          </a:p>
          <a:p>
            <a:pPr lvl="1"/>
            <a:r>
              <a:rPr lang="en-US" dirty="0"/>
              <a:t>What are the seasonal differences in malaria cases?</a:t>
            </a:r>
            <a:br>
              <a:rPr lang="en-US" dirty="0"/>
            </a:br>
            <a:endParaRPr lang="en-US" dirty="0"/>
          </a:p>
          <a:p>
            <a:r>
              <a:rPr lang="en-US" b="1" u="sng" dirty="0"/>
              <a:t>Detect</a:t>
            </a:r>
            <a:r>
              <a:rPr lang="en-US" dirty="0"/>
              <a:t> deviations from expected in an indicator</a:t>
            </a:r>
          </a:p>
          <a:p>
            <a:pPr lvl="1"/>
            <a:r>
              <a:rPr lang="en-US" dirty="0"/>
              <a:t>Is a region experiencing higher than expected cases of diarrhea?</a:t>
            </a:r>
          </a:p>
          <a:p>
            <a:pPr lvl="1"/>
            <a:r>
              <a:rPr lang="en-US" dirty="0"/>
              <a:t>Is the number of health facility deliveries lower than expected?</a:t>
            </a:r>
            <a:br>
              <a:rPr lang="en-US" dirty="0"/>
            </a:br>
            <a:endParaRPr lang="en-US" dirty="0"/>
          </a:p>
          <a:p>
            <a:r>
              <a:rPr lang="en-US" b="1" u="sng" dirty="0"/>
              <a:t>Measure</a:t>
            </a:r>
            <a:r>
              <a:rPr lang="en-US" dirty="0"/>
              <a:t> the impact of an intervention on an indicator</a:t>
            </a:r>
          </a:p>
          <a:p>
            <a:pPr lvl="1"/>
            <a:r>
              <a:rPr lang="en-US" dirty="0"/>
              <a:t>After social distancing measures were put in place, how many fewer COVID-19 cases were there?</a:t>
            </a:r>
          </a:p>
          <a:p>
            <a:endParaRPr lang="en-US" dirty="0"/>
          </a:p>
        </p:txBody>
      </p:sp>
      <p:sp>
        <p:nvSpPr>
          <p:cNvPr id="2" name="Rectangle 1">
            <a:extLst>
              <a:ext uri="{FF2B5EF4-FFF2-40B4-BE49-F238E27FC236}">
                <a16:creationId xmlns:a16="http://schemas.microsoft.com/office/drawing/2014/main" id="{E4F17A74-07B8-1E4D-8FBF-C1427029DC51}"/>
              </a:ext>
            </a:extLst>
          </p:cNvPr>
          <p:cNvSpPr/>
          <p:nvPr/>
        </p:nvSpPr>
        <p:spPr>
          <a:xfrm>
            <a:off x="838199" y="2764715"/>
            <a:ext cx="10005509" cy="154910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57702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F1378840-3FB1-1947-A0FD-5420B5EA7E93}"/>
              </a:ext>
            </a:extLst>
          </p:cNvPr>
          <p:cNvSpPr txBox="1">
            <a:spLocks/>
          </p:cNvSpPr>
          <p:nvPr/>
        </p:nvSpPr>
        <p:spPr>
          <a:xfrm>
            <a:off x="838200" y="365126"/>
            <a:ext cx="10515600" cy="1023000"/>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dirty="0"/>
              <a:t>Detecting deviations from expected</a:t>
            </a:r>
          </a:p>
        </p:txBody>
      </p:sp>
      <p:sp>
        <p:nvSpPr>
          <p:cNvPr id="6" name="Rectangle 5">
            <a:extLst>
              <a:ext uri="{FF2B5EF4-FFF2-40B4-BE49-F238E27FC236}">
                <a16:creationId xmlns:a16="http://schemas.microsoft.com/office/drawing/2014/main" id="{A7959A39-8AE9-6A48-AC72-36B93A194E54}"/>
              </a:ext>
            </a:extLst>
          </p:cNvPr>
          <p:cNvSpPr/>
          <p:nvPr/>
        </p:nvSpPr>
        <p:spPr>
          <a:xfrm>
            <a:off x="838199" y="1388126"/>
            <a:ext cx="9825111" cy="1200329"/>
          </a:xfrm>
          <a:prstGeom prst="rect">
            <a:avLst/>
          </a:prstGeom>
        </p:spPr>
        <p:txBody>
          <a:bodyPr wrap="square">
            <a:spAutoFit/>
          </a:bodyPr>
          <a:lstStyle/>
          <a:p>
            <a:r>
              <a:rPr lang="en-US" sz="2400" b="1" u="sng" dirty="0">
                <a:latin typeface="Georgia" panose="02040502050405020303" pitchFamily="18" charset="0"/>
              </a:rPr>
              <a:t>Syndromic surveillance:</a:t>
            </a:r>
            <a:r>
              <a:rPr lang="en-US" sz="2400" dirty="0">
                <a:latin typeface="Georgia" panose="02040502050405020303" pitchFamily="18" charset="0"/>
              </a:rPr>
              <a:t> is the process of monitoring data on symptoms or outcomes related to a disease as a way to </a:t>
            </a:r>
            <a:r>
              <a:rPr lang="en-US" sz="2400" b="1" u="sng" dirty="0">
                <a:latin typeface="Georgia" panose="02040502050405020303" pitchFamily="18" charset="0"/>
              </a:rPr>
              <a:t>detect</a:t>
            </a:r>
            <a:r>
              <a:rPr lang="en-US" sz="2400" dirty="0">
                <a:latin typeface="Georgia" panose="02040502050405020303" pitchFamily="18" charset="0"/>
              </a:rPr>
              <a:t> areas that might be affected by the disease.</a:t>
            </a:r>
          </a:p>
        </p:txBody>
      </p:sp>
      <p:sp>
        <p:nvSpPr>
          <p:cNvPr id="7" name="TextBox 6">
            <a:extLst>
              <a:ext uri="{FF2B5EF4-FFF2-40B4-BE49-F238E27FC236}">
                <a16:creationId xmlns:a16="http://schemas.microsoft.com/office/drawing/2014/main" id="{857EC325-0F5B-984A-97CA-D317BFC2D0CB}"/>
              </a:ext>
            </a:extLst>
          </p:cNvPr>
          <p:cNvSpPr txBox="1"/>
          <p:nvPr/>
        </p:nvSpPr>
        <p:spPr>
          <a:xfrm>
            <a:off x="870531" y="2891135"/>
            <a:ext cx="4800600" cy="1938992"/>
          </a:xfrm>
          <a:prstGeom prst="rect">
            <a:avLst/>
          </a:prstGeom>
          <a:noFill/>
        </p:spPr>
        <p:txBody>
          <a:bodyPr wrap="square" rtlCol="0">
            <a:spAutoFit/>
          </a:bodyPr>
          <a:lstStyle/>
          <a:p>
            <a:r>
              <a:rPr lang="en-US" sz="2400" b="1" u="sng" dirty="0">
                <a:latin typeface="Georgia" panose="02040502050405020303" pitchFamily="18" charset="0"/>
              </a:rPr>
              <a:t>Pros:</a:t>
            </a:r>
          </a:p>
          <a:p>
            <a:pPr marL="342900" indent="-342900">
              <a:buFontTx/>
              <a:buChar char="-"/>
            </a:pPr>
            <a:r>
              <a:rPr lang="en-US" sz="2400" dirty="0">
                <a:latin typeface="Georgia" panose="02040502050405020303" pitchFamily="18" charset="0"/>
              </a:rPr>
              <a:t>Provide “warnings” for local areas.</a:t>
            </a:r>
          </a:p>
          <a:p>
            <a:pPr marL="342900" indent="-342900">
              <a:buFontTx/>
              <a:buChar char="-"/>
            </a:pPr>
            <a:r>
              <a:rPr lang="en-US" sz="2400" dirty="0">
                <a:latin typeface="Georgia" panose="02040502050405020303" pitchFamily="18" charset="0"/>
              </a:rPr>
              <a:t>Uses existing data.</a:t>
            </a:r>
          </a:p>
          <a:p>
            <a:pPr marL="342900" indent="-342900">
              <a:buFontTx/>
              <a:buChar char="-"/>
            </a:pPr>
            <a:r>
              <a:rPr lang="en-US" sz="2400" dirty="0">
                <a:latin typeface="Georgia" panose="02040502050405020303" pitchFamily="18" charset="0"/>
              </a:rPr>
              <a:t>Process can be automated.</a:t>
            </a:r>
          </a:p>
        </p:txBody>
      </p:sp>
      <p:sp>
        <p:nvSpPr>
          <p:cNvPr id="8" name="TextBox 7">
            <a:extLst>
              <a:ext uri="{FF2B5EF4-FFF2-40B4-BE49-F238E27FC236}">
                <a16:creationId xmlns:a16="http://schemas.microsoft.com/office/drawing/2014/main" id="{30B7DA98-D08F-0C44-80E6-5E4F30206116}"/>
              </a:ext>
            </a:extLst>
          </p:cNvPr>
          <p:cNvSpPr txBox="1"/>
          <p:nvPr/>
        </p:nvSpPr>
        <p:spPr>
          <a:xfrm>
            <a:off x="5997032" y="2891135"/>
            <a:ext cx="4800600" cy="2677656"/>
          </a:xfrm>
          <a:prstGeom prst="rect">
            <a:avLst/>
          </a:prstGeom>
          <a:noFill/>
        </p:spPr>
        <p:txBody>
          <a:bodyPr wrap="square" rtlCol="0">
            <a:spAutoFit/>
          </a:bodyPr>
          <a:lstStyle/>
          <a:p>
            <a:r>
              <a:rPr lang="en-US" sz="2400" b="1" u="sng" dirty="0">
                <a:latin typeface="Georgia" panose="02040502050405020303" pitchFamily="18" charset="0"/>
              </a:rPr>
              <a:t>Cons:</a:t>
            </a:r>
          </a:p>
          <a:p>
            <a:pPr marL="342900" indent="-342900">
              <a:buFontTx/>
              <a:buChar char="-"/>
            </a:pPr>
            <a:r>
              <a:rPr lang="en-US" sz="2400" dirty="0">
                <a:latin typeface="Georgia" panose="02040502050405020303" pitchFamily="18" charset="0"/>
              </a:rPr>
              <a:t>Not as good as monitoring the disease directly.</a:t>
            </a:r>
          </a:p>
          <a:p>
            <a:pPr marL="342900" indent="-342900">
              <a:buFontTx/>
              <a:buChar char="-"/>
            </a:pPr>
            <a:r>
              <a:rPr lang="en-US" sz="2400" dirty="0">
                <a:latin typeface="Georgia" panose="02040502050405020303" pitchFamily="18" charset="0"/>
              </a:rPr>
              <a:t>Changes could be explained by </a:t>
            </a:r>
            <a:r>
              <a:rPr lang="en-US" sz="2400" b="1" u="sng" dirty="0">
                <a:latin typeface="Georgia" panose="02040502050405020303" pitchFamily="18" charset="0"/>
              </a:rPr>
              <a:t>other factors</a:t>
            </a:r>
            <a:r>
              <a:rPr lang="en-US" sz="2400" dirty="0">
                <a:latin typeface="Georgia" panose="02040502050405020303" pitchFamily="18" charset="0"/>
              </a:rPr>
              <a:t> that should be considered.</a:t>
            </a:r>
          </a:p>
          <a:p>
            <a:endParaRPr lang="en-US" sz="2400" dirty="0">
              <a:latin typeface="Georgia" panose="02040502050405020303" pitchFamily="18" charset="0"/>
            </a:endParaRPr>
          </a:p>
        </p:txBody>
      </p:sp>
    </p:spTree>
    <p:extLst>
      <p:ext uri="{BB962C8B-B14F-4D97-AF65-F5344CB8AC3E}">
        <p14:creationId xmlns:p14="http://schemas.microsoft.com/office/powerpoint/2010/main" val="31286846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4D2D65DF-E70A-884E-8486-28F72EDC8329}"/>
              </a:ext>
            </a:extLst>
          </p:cNvPr>
          <p:cNvSpPr txBox="1">
            <a:spLocks/>
          </p:cNvSpPr>
          <p:nvPr/>
        </p:nvSpPr>
        <p:spPr>
          <a:xfrm>
            <a:off x="838200" y="365126"/>
            <a:ext cx="10515600" cy="1023000"/>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dirty="0"/>
              <a:t>How to conduct syndromic surveillance</a:t>
            </a:r>
          </a:p>
        </p:txBody>
      </p:sp>
      <p:sp>
        <p:nvSpPr>
          <p:cNvPr id="4" name="Content Placeholder 4">
            <a:extLst>
              <a:ext uri="{FF2B5EF4-FFF2-40B4-BE49-F238E27FC236}">
                <a16:creationId xmlns:a16="http://schemas.microsoft.com/office/drawing/2014/main" id="{C9CEAFBC-8BE0-3640-BC0B-58D7DA768EFF}"/>
              </a:ext>
            </a:extLst>
          </p:cNvPr>
          <p:cNvSpPr txBox="1">
            <a:spLocks/>
          </p:cNvSpPr>
          <p:nvPr/>
        </p:nvSpPr>
        <p:spPr>
          <a:xfrm>
            <a:off x="838200" y="1258677"/>
            <a:ext cx="10950526" cy="43406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Step 1. </a:t>
            </a:r>
            <a:r>
              <a:rPr lang="en-US" dirty="0"/>
              <a:t>Choose relevant indicators to follow over time (</a:t>
            </a:r>
            <a:r>
              <a:rPr lang="en-US" i="1" dirty="0"/>
              <a:t>Session 1</a:t>
            </a:r>
            <a:r>
              <a:rPr lang="en-US" dirty="0"/>
              <a:t>) and format data for analysis (</a:t>
            </a:r>
            <a:r>
              <a:rPr lang="en-US" i="1" dirty="0"/>
              <a:t>Session 4</a:t>
            </a:r>
            <a:r>
              <a:rPr lang="en-US" dirty="0"/>
              <a:t>) </a:t>
            </a:r>
          </a:p>
          <a:p>
            <a:endParaRPr lang="en-US" sz="1400" dirty="0"/>
          </a:p>
          <a:p>
            <a:r>
              <a:rPr lang="en-US" b="1" dirty="0"/>
              <a:t>Step 2. </a:t>
            </a:r>
            <a:r>
              <a:rPr lang="en-US" dirty="0"/>
              <a:t>Determine baseline and evaluation periods</a:t>
            </a:r>
          </a:p>
          <a:p>
            <a:endParaRPr lang="en-US" sz="1400" dirty="0"/>
          </a:p>
          <a:p>
            <a:r>
              <a:rPr lang="en-US" b="1" dirty="0"/>
              <a:t>Step 3. </a:t>
            </a:r>
            <a:r>
              <a:rPr lang="en-US" dirty="0"/>
              <a:t>Fit time series model to baseline period (</a:t>
            </a:r>
            <a:r>
              <a:rPr lang="en-US" i="1" dirty="0"/>
              <a:t>Sessions 2 &amp; 3</a:t>
            </a:r>
            <a:r>
              <a:rPr lang="en-US" dirty="0"/>
              <a:t>)</a:t>
            </a:r>
          </a:p>
          <a:p>
            <a:pPr marL="0" indent="0">
              <a:buNone/>
            </a:pPr>
            <a:endParaRPr lang="en-US" sz="1400" dirty="0"/>
          </a:p>
          <a:p>
            <a:r>
              <a:rPr lang="en-US" b="1" dirty="0"/>
              <a:t>Step 4. </a:t>
            </a:r>
            <a:r>
              <a:rPr lang="en-US" dirty="0"/>
              <a:t>Using the model from Step 3, calculate deviations from expected in the evaluation period (</a:t>
            </a:r>
            <a:r>
              <a:rPr lang="en-US" i="1" dirty="0"/>
              <a:t>Session 3</a:t>
            </a:r>
            <a:r>
              <a:rPr lang="en-US" dirty="0"/>
              <a:t>) </a:t>
            </a:r>
          </a:p>
          <a:p>
            <a:endParaRPr lang="en-US" sz="1200" dirty="0"/>
          </a:p>
          <a:p>
            <a:r>
              <a:rPr lang="en-US" b="1" dirty="0"/>
              <a:t>Step 5. </a:t>
            </a:r>
            <a:r>
              <a:rPr lang="en-US" dirty="0"/>
              <a:t>Produce interpretable visualizations (</a:t>
            </a:r>
            <a:r>
              <a:rPr lang="en-US" i="1" dirty="0"/>
              <a:t>Session 5</a:t>
            </a:r>
            <a:r>
              <a:rPr lang="en-US" dirty="0"/>
              <a:t>)</a:t>
            </a:r>
          </a:p>
          <a:p>
            <a:endParaRPr lang="en-US" dirty="0"/>
          </a:p>
        </p:txBody>
      </p:sp>
    </p:spTree>
    <p:extLst>
      <p:ext uri="{BB962C8B-B14F-4D97-AF65-F5344CB8AC3E}">
        <p14:creationId xmlns:p14="http://schemas.microsoft.com/office/powerpoint/2010/main" val="6208486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7FB44EE6-FF5B-9647-8AC0-58D19317CD7A}"/>
              </a:ext>
            </a:extLst>
          </p:cNvPr>
          <p:cNvSpPr txBox="1">
            <a:spLocks/>
          </p:cNvSpPr>
          <p:nvPr/>
        </p:nvSpPr>
        <p:spPr>
          <a:xfrm>
            <a:off x="838200" y="365126"/>
            <a:ext cx="10515600" cy="1023000"/>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u="sng" dirty="0"/>
              <a:t>Group activity:</a:t>
            </a:r>
            <a:r>
              <a:rPr lang="en-US" dirty="0"/>
              <a:t> </a:t>
            </a:r>
            <a:r>
              <a:rPr lang="en-US" i="1" dirty="0"/>
              <a:t>how should we calculate deviations from expected?</a:t>
            </a:r>
          </a:p>
        </p:txBody>
      </p:sp>
      <p:pic>
        <p:nvPicPr>
          <p:cNvPr id="9218" name="Picture 2">
            <a:extLst>
              <a:ext uri="{FF2B5EF4-FFF2-40B4-BE49-F238E27FC236}">
                <a16:creationId xmlns:a16="http://schemas.microsoft.com/office/drawing/2014/main" id="{C47A4AF2-9C0D-AF4D-92F7-D2F14B12DECE}"/>
              </a:ext>
            </a:extLst>
          </p:cNvPr>
          <p:cNvPicPr>
            <a:picLocks noChangeAspect="1" noChangeArrowheads="1"/>
          </p:cNvPicPr>
          <p:nvPr/>
        </p:nvPicPr>
        <p:blipFill>
          <a:blip r:embed="rId3"/>
          <a:srcRect/>
          <a:stretch/>
        </p:blipFill>
        <p:spPr bwMode="auto">
          <a:xfrm>
            <a:off x="838200" y="2002794"/>
            <a:ext cx="10266583" cy="3631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5638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1 Recap</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887681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7FB44EE6-FF5B-9647-8AC0-58D19317CD7A}"/>
              </a:ext>
            </a:extLst>
          </p:cNvPr>
          <p:cNvSpPr txBox="1">
            <a:spLocks/>
          </p:cNvSpPr>
          <p:nvPr/>
        </p:nvSpPr>
        <p:spPr>
          <a:xfrm>
            <a:off x="838200" y="365126"/>
            <a:ext cx="10515600" cy="1023000"/>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u="sng" dirty="0"/>
              <a:t>Group activity</a:t>
            </a:r>
            <a:r>
              <a:rPr lang="en-US" dirty="0"/>
              <a:t>: </a:t>
            </a:r>
            <a:r>
              <a:rPr lang="en-US" i="1" dirty="0"/>
              <a:t>how should we calculate deviations from expected?</a:t>
            </a:r>
          </a:p>
        </p:txBody>
      </p:sp>
      <p:sp>
        <p:nvSpPr>
          <p:cNvPr id="5" name="TextBox 4">
            <a:extLst>
              <a:ext uri="{FF2B5EF4-FFF2-40B4-BE49-F238E27FC236}">
                <a16:creationId xmlns:a16="http://schemas.microsoft.com/office/drawing/2014/main" id="{EEF0C9DD-013B-3643-B75E-686ECB4AD4A3}"/>
              </a:ext>
            </a:extLst>
          </p:cNvPr>
          <p:cNvSpPr txBox="1"/>
          <p:nvPr/>
        </p:nvSpPr>
        <p:spPr>
          <a:xfrm>
            <a:off x="965982" y="1921574"/>
            <a:ext cx="10260036" cy="3416320"/>
          </a:xfrm>
          <a:prstGeom prst="rect">
            <a:avLst/>
          </a:prstGeom>
          <a:noFill/>
        </p:spPr>
        <p:txBody>
          <a:bodyPr wrap="square" rtlCol="0">
            <a:spAutoFit/>
          </a:bodyPr>
          <a:lstStyle/>
          <a:p>
            <a:pPr marL="457200" indent="-457200" fontAlgn="base">
              <a:buFont typeface="+mj-lt"/>
              <a:buAutoNum type="arabicPeriod"/>
            </a:pPr>
            <a:r>
              <a:rPr lang="en-US" sz="2400" dirty="0">
                <a:latin typeface="Georgia" panose="02040502050405020303" pitchFamily="18" charset="0"/>
              </a:rPr>
              <a:t>Are the number of malaria cases higher or lower than expected in January 2020? By how many malaria cases? </a:t>
            </a:r>
            <a:br>
              <a:rPr lang="en-US" sz="2400" dirty="0">
                <a:latin typeface="Georgia" panose="02040502050405020303" pitchFamily="18" charset="0"/>
              </a:rPr>
            </a:br>
            <a:endParaRPr lang="en-US" sz="2400" dirty="0">
              <a:latin typeface="Georgia" panose="02040502050405020303" pitchFamily="18" charset="0"/>
            </a:endParaRPr>
          </a:p>
          <a:p>
            <a:pPr marL="457200" indent="-457200" fontAlgn="base">
              <a:buFont typeface="+mj-lt"/>
              <a:buAutoNum type="arabicPeriod"/>
            </a:pPr>
            <a:r>
              <a:rPr lang="en-US" sz="2400" dirty="0">
                <a:latin typeface="Georgia" panose="02040502050405020303" pitchFamily="18" charset="0"/>
              </a:rPr>
              <a:t>In the evaluation period, are the observed numbers of malaria cases systematically higher than expected, lower than expected, or is there no discernable pattern?</a:t>
            </a:r>
            <a:br>
              <a:rPr lang="en-US" sz="2400" dirty="0">
                <a:latin typeface="Georgia" panose="02040502050405020303" pitchFamily="18" charset="0"/>
              </a:rPr>
            </a:br>
            <a:endParaRPr lang="en-US" sz="2400" dirty="0">
              <a:latin typeface="Georgia" panose="02040502050405020303" pitchFamily="18" charset="0"/>
            </a:endParaRPr>
          </a:p>
          <a:p>
            <a:pPr marL="457200" indent="-457200">
              <a:buFont typeface="+mj-lt"/>
              <a:buAutoNum type="arabicPeriod"/>
            </a:pPr>
            <a:r>
              <a:rPr lang="en-US" sz="2400" dirty="0">
                <a:latin typeface="Georgia" panose="02040502050405020303" pitchFamily="18" charset="0"/>
              </a:rPr>
              <a:t>Does using </a:t>
            </a:r>
            <a:r>
              <a:rPr lang="en-US" sz="2400" i="1" dirty="0">
                <a:latin typeface="Georgia" panose="02040502050405020303" pitchFamily="18" charset="0"/>
              </a:rPr>
              <a:t>predicted cases - observed cases </a:t>
            </a:r>
            <a:r>
              <a:rPr lang="en-US" sz="2400" dirty="0">
                <a:latin typeface="Georgia" panose="02040502050405020303" pitchFamily="18" charset="0"/>
              </a:rPr>
              <a:t>to identify deviations make sense? How could this measure be improved?</a:t>
            </a:r>
          </a:p>
        </p:txBody>
      </p:sp>
      <p:sp>
        <p:nvSpPr>
          <p:cNvPr id="2" name="TextBox 1">
            <a:extLst>
              <a:ext uri="{FF2B5EF4-FFF2-40B4-BE49-F238E27FC236}">
                <a16:creationId xmlns:a16="http://schemas.microsoft.com/office/drawing/2014/main" id="{22157E2D-39BD-BB45-9724-51039BC25503}"/>
              </a:ext>
            </a:extLst>
          </p:cNvPr>
          <p:cNvSpPr txBox="1"/>
          <p:nvPr/>
        </p:nvSpPr>
        <p:spPr>
          <a:xfrm>
            <a:off x="694006" y="5409677"/>
            <a:ext cx="10803987" cy="461665"/>
          </a:xfrm>
          <a:prstGeom prst="rect">
            <a:avLst/>
          </a:prstGeom>
          <a:noFill/>
        </p:spPr>
        <p:txBody>
          <a:bodyPr wrap="square" rtlCol="0">
            <a:spAutoFit/>
          </a:bodyPr>
          <a:lstStyle/>
          <a:p>
            <a:pPr algn="ctr"/>
            <a:r>
              <a:rPr lang="en-US" sz="2400" b="1" i="1" dirty="0"/>
              <a:t>Your group should answer these questions on a Google Form in a Breakout Room.</a:t>
            </a:r>
          </a:p>
        </p:txBody>
      </p:sp>
    </p:spTree>
    <p:extLst>
      <p:ext uri="{BB962C8B-B14F-4D97-AF65-F5344CB8AC3E}">
        <p14:creationId xmlns:p14="http://schemas.microsoft.com/office/powerpoint/2010/main" val="16738081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7FB44EE6-FF5B-9647-8AC0-58D19317CD7A}"/>
              </a:ext>
            </a:extLst>
          </p:cNvPr>
          <p:cNvSpPr txBox="1">
            <a:spLocks/>
          </p:cNvSpPr>
          <p:nvPr/>
        </p:nvSpPr>
        <p:spPr>
          <a:xfrm>
            <a:off x="838200" y="365126"/>
            <a:ext cx="10515600" cy="1023000"/>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dirty="0"/>
              <a:t>Prediction intervals</a:t>
            </a:r>
          </a:p>
        </p:txBody>
      </p:sp>
      <p:pic>
        <p:nvPicPr>
          <p:cNvPr id="4" name="Picture 3" descr="A picture containing chart&#10;&#10;Description automatically generated">
            <a:extLst>
              <a:ext uri="{FF2B5EF4-FFF2-40B4-BE49-F238E27FC236}">
                <a16:creationId xmlns:a16="http://schemas.microsoft.com/office/drawing/2014/main" id="{842B9668-6882-824B-B9CE-C813771E800C}"/>
              </a:ext>
            </a:extLst>
          </p:cNvPr>
          <p:cNvPicPr>
            <a:picLocks noChangeAspect="1"/>
          </p:cNvPicPr>
          <p:nvPr/>
        </p:nvPicPr>
        <p:blipFill>
          <a:blip r:embed="rId2"/>
          <a:stretch>
            <a:fillRect/>
          </a:stretch>
        </p:blipFill>
        <p:spPr>
          <a:xfrm>
            <a:off x="1712935" y="1217950"/>
            <a:ext cx="8766130" cy="3100830"/>
          </a:xfrm>
          <a:prstGeom prst="rect">
            <a:avLst/>
          </a:prstGeom>
        </p:spPr>
      </p:pic>
      <p:sp>
        <p:nvSpPr>
          <p:cNvPr id="5" name="Rectangle 4">
            <a:extLst>
              <a:ext uri="{FF2B5EF4-FFF2-40B4-BE49-F238E27FC236}">
                <a16:creationId xmlns:a16="http://schemas.microsoft.com/office/drawing/2014/main" id="{69F1EA77-B6E8-6149-BD43-637DE19B2FC3}"/>
              </a:ext>
            </a:extLst>
          </p:cNvPr>
          <p:cNvSpPr/>
          <p:nvPr/>
        </p:nvSpPr>
        <p:spPr>
          <a:xfrm>
            <a:off x="3005797" y="4332846"/>
            <a:ext cx="6968197" cy="1477328"/>
          </a:xfrm>
          <a:prstGeom prst="rect">
            <a:avLst/>
          </a:prstGeom>
        </p:spPr>
        <p:txBody>
          <a:bodyPr wrap="square">
            <a:spAutoFit/>
          </a:bodyPr>
          <a:lstStyle/>
          <a:p>
            <a:r>
              <a:rPr lang="en-US" b="1" dirty="0">
                <a:latin typeface="Georgia" panose="02040502050405020303" pitchFamily="18" charset="0"/>
              </a:rPr>
              <a:t>Prediction interval: </a:t>
            </a:r>
            <a:r>
              <a:rPr lang="en-US" dirty="0">
                <a:latin typeface="Georgia" panose="02040502050405020303" pitchFamily="18" charset="0"/>
              </a:rPr>
              <a:t>the range of values where a </a:t>
            </a:r>
            <a:r>
              <a:rPr lang="en-US" u="sng" dirty="0">
                <a:latin typeface="Georgia" panose="02040502050405020303" pitchFamily="18" charset="0"/>
              </a:rPr>
              <a:t>future individual observation</a:t>
            </a:r>
            <a:r>
              <a:rPr lang="en-US" dirty="0">
                <a:latin typeface="Georgia" panose="02040502050405020303" pitchFamily="18" charset="0"/>
              </a:rPr>
              <a:t> (monthly count) is likely to fall.</a:t>
            </a:r>
          </a:p>
          <a:p>
            <a:endParaRPr lang="en-US" dirty="0">
              <a:latin typeface="Georgia" panose="02040502050405020303" pitchFamily="18" charset="0"/>
            </a:endParaRPr>
          </a:p>
          <a:p>
            <a:r>
              <a:rPr lang="en-US" dirty="0">
                <a:latin typeface="Georgia" panose="02040502050405020303" pitchFamily="18" charset="0"/>
              </a:rPr>
              <a:t>Prediction intervals are different than confidence intervals, because they correspond to an individual value, not the mean.</a:t>
            </a:r>
          </a:p>
        </p:txBody>
      </p:sp>
    </p:spTree>
    <p:extLst>
      <p:ext uri="{BB962C8B-B14F-4D97-AF65-F5344CB8AC3E}">
        <p14:creationId xmlns:p14="http://schemas.microsoft.com/office/powerpoint/2010/main" val="15234436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61EA7EF6-9218-A547-8A4A-D163973D88EE}"/>
              </a:ext>
            </a:extLst>
          </p:cNvPr>
          <p:cNvSpPr txBox="1">
            <a:spLocks/>
          </p:cNvSpPr>
          <p:nvPr/>
        </p:nvSpPr>
        <p:spPr>
          <a:xfrm>
            <a:off x="838200" y="365126"/>
            <a:ext cx="10515600" cy="816560"/>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b="1" dirty="0"/>
              <a:t>Lab activity: </a:t>
            </a:r>
            <a:r>
              <a:rPr lang="en-US" dirty="0"/>
              <a:t>Syndromic Surveillance of Acute Respiratory Infection Cases at Liberia facility</a:t>
            </a:r>
          </a:p>
        </p:txBody>
      </p:sp>
      <p:sp>
        <p:nvSpPr>
          <p:cNvPr id="4" name="TextBox 3">
            <a:extLst>
              <a:ext uri="{FF2B5EF4-FFF2-40B4-BE49-F238E27FC236}">
                <a16:creationId xmlns:a16="http://schemas.microsoft.com/office/drawing/2014/main" id="{65137881-8A4A-E14D-94FB-32AEA0EEBF82}"/>
              </a:ext>
            </a:extLst>
          </p:cNvPr>
          <p:cNvSpPr txBox="1"/>
          <p:nvPr/>
        </p:nvSpPr>
        <p:spPr>
          <a:xfrm>
            <a:off x="838200" y="2413337"/>
            <a:ext cx="10156874" cy="553998"/>
          </a:xfrm>
          <a:prstGeom prst="rect">
            <a:avLst/>
          </a:prstGeom>
          <a:noFill/>
        </p:spPr>
        <p:txBody>
          <a:bodyPr wrap="square" rtlCol="0">
            <a:spAutoFit/>
          </a:bodyPr>
          <a:lstStyle/>
          <a:p>
            <a:pPr marL="342900" indent="-342900">
              <a:buFont typeface="Arial" panose="020B0604020202020204" pitchFamily="34" charset="0"/>
              <a:buChar char="•"/>
            </a:pPr>
            <a:r>
              <a:rPr lang="en-US" sz="3000" dirty="0">
                <a:latin typeface="Georgia" panose="02040502050405020303" pitchFamily="18" charset="0"/>
              </a:rPr>
              <a:t>Lab will be taught by Don today</a:t>
            </a:r>
          </a:p>
        </p:txBody>
      </p:sp>
    </p:spTree>
    <p:extLst>
      <p:ext uri="{BB962C8B-B14F-4D97-AF65-F5344CB8AC3E}">
        <p14:creationId xmlns:p14="http://schemas.microsoft.com/office/powerpoint/2010/main" val="28874531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61EA7EF6-9218-A547-8A4A-D163973D88EE}"/>
              </a:ext>
            </a:extLst>
          </p:cNvPr>
          <p:cNvSpPr txBox="1">
            <a:spLocks/>
          </p:cNvSpPr>
          <p:nvPr/>
        </p:nvSpPr>
        <p:spPr>
          <a:xfrm>
            <a:off x="838200" y="365126"/>
            <a:ext cx="10515600" cy="816560"/>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b="1" dirty="0"/>
              <a:t>Next lecture: </a:t>
            </a:r>
            <a:r>
              <a:rPr lang="en-US" dirty="0"/>
              <a:t>Cleaning the Data</a:t>
            </a:r>
          </a:p>
        </p:txBody>
      </p:sp>
      <p:sp>
        <p:nvSpPr>
          <p:cNvPr id="4" name="TextBox 3">
            <a:extLst>
              <a:ext uri="{FF2B5EF4-FFF2-40B4-BE49-F238E27FC236}">
                <a16:creationId xmlns:a16="http://schemas.microsoft.com/office/drawing/2014/main" id="{65137881-8A4A-E14D-94FB-32AEA0EEBF82}"/>
              </a:ext>
            </a:extLst>
          </p:cNvPr>
          <p:cNvSpPr txBox="1"/>
          <p:nvPr/>
        </p:nvSpPr>
        <p:spPr>
          <a:xfrm>
            <a:off x="942535" y="1388126"/>
            <a:ext cx="10156874" cy="2400657"/>
          </a:xfrm>
          <a:prstGeom prst="rect">
            <a:avLst/>
          </a:prstGeom>
          <a:noFill/>
        </p:spPr>
        <p:txBody>
          <a:bodyPr wrap="square" rtlCol="0">
            <a:spAutoFit/>
          </a:bodyPr>
          <a:lstStyle/>
          <a:p>
            <a:pPr marL="342900" indent="-342900">
              <a:buFont typeface="Arial" panose="020B0604020202020204" pitchFamily="34" charset="0"/>
              <a:buChar char="•"/>
            </a:pPr>
            <a:r>
              <a:rPr lang="en-US" sz="3000" dirty="0">
                <a:latin typeface="Georgia" panose="02040502050405020303" pitchFamily="18" charset="0"/>
              </a:rPr>
              <a:t>Extracting data</a:t>
            </a:r>
          </a:p>
          <a:p>
            <a:pPr marL="342900" indent="-342900">
              <a:buFont typeface="Arial" panose="020B0604020202020204" pitchFamily="34" charset="0"/>
              <a:buChar char="•"/>
            </a:pPr>
            <a:r>
              <a:rPr lang="en-US" sz="3000" dirty="0">
                <a:latin typeface="Georgia" panose="02040502050405020303" pitchFamily="18" charset="0"/>
              </a:rPr>
              <a:t>Setting up data in usable format </a:t>
            </a:r>
          </a:p>
          <a:p>
            <a:pPr marL="342900" indent="-342900">
              <a:buFont typeface="Arial" panose="020B0604020202020204" pitchFamily="34" charset="0"/>
              <a:buChar char="•"/>
            </a:pPr>
            <a:r>
              <a:rPr lang="en-US" sz="3000" dirty="0">
                <a:latin typeface="Georgia" panose="02040502050405020303" pitchFamily="18" charset="0"/>
              </a:rPr>
              <a:t>Identifying outliers </a:t>
            </a:r>
          </a:p>
          <a:p>
            <a:pPr marL="342900" indent="-342900">
              <a:buFont typeface="Arial" panose="020B0604020202020204" pitchFamily="34" charset="0"/>
              <a:buChar char="•"/>
            </a:pPr>
            <a:r>
              <a:rPr lang="en-US" sz="3000" dirty="0">
                <a:latin typeface="Georgia" panose="02040502050405020303" pitchFamily="18" charset="0"/>
              </a:rPr>
              <a:t>Dealing with missing data</a:t>
            </a:r>
          </a:p>
          <a:p>
            <a:pPr marL="342900" indent="-342900">
              <a:buFont typeface="Arial" panose="020B0604020202020204" pitchFamily="34" charset="0"/>
              <a:buChar char="•"/>
            </a:pPr>
            <a:r>
              <a:rPr lang="en-US" sz="3000" dirty="0">
                <a:latin typeface="Georgia" panose="02040502050405020303" pitchFamily="18" charset="0"/>
              </a:rPr>
              <a:t>Automation </a:t>
            </a:r>
          </a:p>
        </p:txBody>
      </p:sp>
    </p:spTree>
    <p:extLst>
      <p:ext uri="{BB962C8B-B14F-4D97-AF65-F5344CB8AC3E}">
        <p14:creationId xmlns:p14="http://schemas.microsoft.com/office/powerpoint/2010/main" val="1169995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99ADE5DE-B334-FA4F-9806-DD62C7783783}"/>
              </a:ext>
            </a:extLst>
          </p:cNvPr>
          <p:cNvSpPr txBox="1">
            <a:spLocks/>
          </p:cNvSpPr>
          <p:nvPr/>
        </p:nvSpPr>
        <p:spPr>
          <a:xfrm>
            <a:off x="838200" y="365126"/>
            <a:ext cx="10515600" cy="1023000"/>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dirty="0"/>
              <a:t>Research questions with time series data</a:t>
            </a:r>
          </a:p>
        </p:txBody>
      </p:sp>
      <p:sp>
        <p:nvSpPr>
          <p:cNvPr id="4" name="Content Placeholder 4">
            <a:extLst>
              <a:ext uri="{FF2B5EF4-FFF2-40B4-BE49-F238E27FC236}">
                <a16:creationId xmlns:a16="http://schemas.microsoft.com/office/drawing/2014/main" id="{3BCA5EFD-5C84-854D-AC08-800BC7060DD4}"/>
              </a:ext>
            </a:extLst>
          </p:cNvPr>
          <p:cNvSpPr txBox="1">
            <a:spLocks/>
          </p:cNvSpPr>
          <p:nvPr/>
        </p:nvSpPr>
        <p:spPr>
          <a:xfrm>
            <a:off x="838199" y="1258677"/>
            <a:ext cx="11077135" cy="43406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u="sng" dirty="0"/>
              <a:t>Describe</a:t>
            </a:r>
            <a:r>
              <a:rPr lang="en-US" dirty="0"/>
              <a:t> the behavior of an indicator over time </a:t>
            </a:r>
          </a:p>
          <a:p>
            <a:pPr lvl="1"/>
            <a:r>
              <a:rPr lang="en-US" dirty="0"/>
              <a:t>Is infant mortality decreasing over time? By how much?</a:t>
            </a:r>
          </a:p>
          <a:p>
            <a:pPr lvl="1"/>
            <a:r>
              <a:rPr lang="en-US" dirty="0"/>
              <a:t>What are the seasonal differences in malaria cases?</a:t>
            </a:r>
            <a:br>
              <a:rPr lang="en-US" dirty="0"/>
            </a:br>
            <a:endParaRPr lang="en-US" dirty="0"/>
          </a:p>
          <a:p>
            <a:r>
              <a:rPr lang="en-US" b="1" u="sng" dirty="0"/>
              <a:t>Detect</a:t>
            </a:r>
            <a:r>
              <a:rPr lang="en-US" dirty="0"/>
              <a:t> deviations from expected in an indicator</a:t>
            </a:r>
          </a:p>
          <a:p>
            <a:pPr lvl="1"/>
            <a:r>
              <a:rPr lang="en-US" dirty="0"/>
              <a:t>Is a region experiencing higher than expected cases of diarrhea?</a:t>
            </a:r>
          </a:p>
          <a:p>
            <a:pPr lvl="1"/>
            <a:r>
              <a:rPr lang="en-US" dirty="0"/>
              <a:t>Is the number of health facility deliveries lower than expected?</a:t>
            </a:r>
            <a:br>
              <a:rPr lang="en-US" dirty="0"/>
            </a:br>
            <a:endParaRPr lang="en-US" dirty="0"/>
          </a:p>
          <a:p>
            <a:r>
              <a:rPr lang="en-US" b="1" u="sng" dirty="0"/>
              <a:t>Measure</a:t>
            </a:r>
            <a:r>
              <a:rPr lang="en-US" dirty="0"/>
              <a:t> the impact of an intervention on an indicator</a:t>
            </a:r>
          </a:p>
          <a:p>
            <a:pPr lvl="1"/>
            <a:r>
              <a:rPr lang="en-US" dirty="0"/>
              <a:t>After social distancing measures were put in place, how many fewer COVID-19 cases were there?</a:t>
            </a:r>
          </a:p>
          <a:p>
            <a:endParaRPr lang="en-US" dirty="0"/>
          </a:p>
        </p:txBody>
      </p:sp>
    </p:spTree>
    <p:extLst>
      <p:ext uri="{BB962C8B-B14F-4D97-AF65-F5344CB8AC3E}">
        <p14:creationId xmlns:p14="http://schemas.microsoft.com/office/powerpoint/2010/main" val="1061538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889875-FB0C-A041-8506-4A5E4C533335}"/>
              </a:ext>
            </a:extLst>
          </p:cNvPr>
          <p:cNvPicPr>
            <a:picLocks noChangeAspect="1"/>
          </p:cNvPicPr>
          <p:nvPr/>
        </p:nvPicPr>
        <p:blipFill>
          <a:blip r:embed="rId3"/>
          <a:stretch>
            <a:fillRect/>
          </a:stretch>
        </p:blipFill>
        <p:spPr>
          <a:xfrm>
            <a:off x="843133" y="0"/>
            <a:ext cx="10505733" cy="5971032"/>
          </a:xfrm>
          <a:prstGeom prst="rect">
            <a:avLst/>
          </a:prstGeom>
        </p:spPr>
      </p:pic>
    </p:spTree>
    <p:extLst>
      <p:ext uri="{BB962C8B-B14F-4D97-AF65-F5344CB8AC3E}">
        <p14:creationId xmlns:p14="http://schemas.microsoft.com/office/powerpoint/2010/main" val="73906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FC9C02-4EF2-5743-9358-18BD1518EEC2}"/>
              </a:ext>
            </a:extLst>
          </p:cNvPr>
          <p:cNvPicPr>
            <a:picLocks noChangeAspect="1"/>
          </p:cNvPicPr>
          <p:nvPr/>
        </p:nvPicPr>
        <p:blipFill>
          <a:blip r:embed="rId2"/>
          <a:stretch>
            <a:fillRect/>
          </a:stretch>
        </p:blipFill>
        <p:spPr>
          <a:xfrm>
            <a:off x="843651" y="0"/>
            <a:ext cx="10504698" cy="5966668"/>
          </a:xfrm>
          <a:prstGeom prst="rect">
            <a:avLst/>
          </a:prstGeom>
        </p:spPr>
      </p:pic>
      <p:sp>
        <p:nvSpPr>
          <p:cNvPr id="3" name="TextBox 2">
            <a:extLst>
              <a:ext uri="{FF2B5EF4-FFF2-40B4-BE49-F238E27FC236}">
                <a16:creationId xmlns:a16="http://schemas.microsoft.com/office/drawing/2014/main" id="{21F35888-483D-F64C-AE38-0264472E2659}"/>
              </a:ext>
            </a:extLst>
          </p:cNvPr>
          <p:cNvSpPr txBox="1"/>
          <p:nvPr/>
        </p:nvSpPr>
        <p:spPr>
          <a:xfrm>
            <a:off x="4485623" y="3617653"/>
            <a:ext cx="3220753" cy="646331"/>
          </a:xfrm>
          <a:prstGeom prst="rect">
            <a:avLst/>
          </a:prstGeom>
          <a:noFill/>
        </p:spPr>
        <p:txBody>
          <a:bodyPr wrap="none" rtlCol="0">
            <a:spAutoFit/>
          </a:bodyPr>
          <a:lstStyle/>
          <a:p>
            <a:r>
              <a:rPr lang="en-US" sz="3600" i="1" dirty="0" err="1">
                <a:latin typeface="Times New Roman" panose="02020603050405020304" pitchFamily="18" charset="0"/>
                <a:cs typeface="Times New Roman" panose="02020603050405020304" pitchFamily="18" charset="0"/>
              </a:rPr>
              <a:t>outcome</a:t>
            </a:r>
            <a:r>
              <a:rPr lang="en-US" sz="3600" i="1" baseline="-25000" dirty="0" err="1">
                <a:latin typeface="Times New Roman" panose="02020603050405020304" pitchFamily="18" charset="0"/>
                <a:cs typeface="Times New Roman" panose="02020603050405020304" pitchFamily="18" charset="0"/>
              </a:rPr>
              <a:t>t</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0</a:t>
            </a:r>
            <a:r>
              <a:rPr lang="en-US" sz="3600" i="1" dirty="0">
                <a:latin typeface="Times New Roman" panose="02020603050405020304" pitchFamily="18" charset="0"/>
                <a:cs typeface="Times New Roman" panose="02020603050405020304" pitchFamily="18" charset="0"/>
              </a:rPr>
              <a:t>+ε</a:t>
            </a:r>
            <a:r>
              <a:rPr lang="en-US" sz="3600" i="1" baseline="-25000" dirty="0">
                <a:latin typeface="Times New Roman" panose="02020603050405020304" pitchFamily="18" charset="0"/>
                <a:cs typeface="Times New Roman" panose="02020603050405020304" pitchFamily="18" charset="0"/>
              </a:rPr>
              <a:t>t</a:t>
            </a:r>
            <a:endParaRPr lang="en-US" sz="3600" i="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431D1431-216D-1045-88F9-0A45A1D54817}"/>
              </a:ext>
            </a:extLst>
          </p:cNvPr>
          <p:cNvSpPr txBox="1"/>
          <p:nvPr/>
        </p:nvSpPr>
        <p:spPr>
          <a:xfrm>
            <a:off x="4761469" y="4264887"/>
            <a:ext cx="2669059" cy="369332"/>
          </a:xfrm>
          <a:prstGeom prst="rect">
            <a:avLst/>
          </a:prstGeom>
          <a:noFill/>
        </p:spPr>
        <p:txBody>
          <a:bodyPr wrap="square" rtlCol="0">
            <a:spAutoFit/>
          </a:bodyPr>
          <a:lstStyle/>
          <a:p>
            <a:pPr algn="ctr"/>
            <a:r>
              <a:rPr lang="en-US" b="1" dirty="0"/>
              <a:t>intercept only model</a:t>
            </a:r>
          </a:p>
        </p:txBody>
      </p:sp>
    </p:spTree>
    <p:extLst>
      <p:ext uri="{BB962C8B-B14F-4D97-AF65-F5344CB8AC3E}">
        <p14:creationId xmlns:p14="http://schemas.microsoft.com/office/powerpoint/2010/main" val="3556434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1A53C3-1D14-2745-8014-65781B62E70E}"/>
              </a:ext>
            </a:extLst>
          </p:cNvPr>
          <p:cNvPicPr>
            <a:picLocks noChangeAspect="1"/>
          </p:cNvPicPr>
          <p:nvPr/>
        </p:nvPicPr>
        <p:blipFill>
          <a:blip r:embed="rId2"/>
          <a:stretch>
            <a:fillRect/>
          </a:stretch>
        </p:blipFill>
        <p:spPr>
          <a:xfrm>
            <a:off x="842775" y="-1"/>
            <a:ext cx="10506449" cy="5967663"/>
          </a:xfrm>
          <a:prstGeom prst="rect">
            <a:avLst/>
          </a:prstGeom>
        </p:spPr>
      </p:pic>
      <p:sp>
        <p:nvSpPr>
          <p:cNvPr id="3" name="TextBox 2">
            <a:extLst>
              <a:ext uri="{FF2B5EF4-FFF2-40B4-BE49-F238E27FC236}">
                <a16:creationId xmlns:a16="http://schemas.microsoft.com/office/drawing/2014/main" id="{F5C6EC06-A624-CF4C-A8C4-4E9E92CC06BA}"/>
              </a:ext>
            </a:extLst>
          </p:cNvPr>
          <p:cNvSpPr txBox="1"/>
          <p:nvPr/>
        </p:nvSpPr>
        <p:spPr>
          <a:xfrm>
            <a:off x="3561491" y="3574405"/>
            <a:ext cx="5069016" cy="646331"/>
          </a:xfrm>
          <a:prstGeom prst="rect">
            <a:avLst/>
          </a:prstGeom>
          <a:noFill/>
        </p:spPr>
        <p:txBody>
          <a:bodyPr wrap="none" rtlCol="0">
            <a:spAutoFit/>
          </a:bodyPr>
          <a:lstStyle/>
          <a:p>
            <a:r>
              <a:rPr lang="en-US" sz="3600" i="1" dirty="0" err="1">
                <a:latin typeface="Times New Roman" panose="02020603050405020304" pitchFamily="18" charset="0"/>
                <a:cs typeface="Times New Roman" panose="02020603050405020304" pitchFamily="18" charset="0"/>
              </a:rPr>
              <a:t>outcome</a:t>
            </a:r>
            <a:r>
              <a:rPr lang="en-US" sz="3600" i="1" baseline="-25000" dirty="0" err="1">
                <a:latin typeface="Times New Roman" panose="02020603050405020304" pitchFamily="18" charset="0"/>
                <a:cs typeface="Times New Roman" panose="02020603050405020304" pitchFamily="18" charset="0"/>
              </a:rPr>
              <a:t>t</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0</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1</a:t>
            </a:r>
            <a:r>
              <a:rPr lang="en-US" sz="3600" i="1" dirty="0">
                <a:latin typeface="Times New Roman" panose="02020603050405020304" pitchFamily="18" charset="0"/>
                <a:cs typeface="Times New Roman" panose="02020603050405020304" pitchFamily="18" charset="0"/>
              </a:rPr>
              <a:t>·time+ε</a:t>
            </a:r>
            <a:r>
              <a:rPr lang="en-US" sz="3600" i="1" baseline="-25000" dirty="0">
                <a:latin typeface="Times New Roman" panose="02020603050405020304" pitchFamily="18" charset="0"/>
                <a:cs typeface="Times New Roman" panose="02020603050405020304" pitchFamily="18" charset="0"/>
              </a:rPr>
              <a:t>t</a:t>
            </a:r>
            <a:endParaRPr lang="en-US" sz="3600" i="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C40FAD8-CD62-2A40-A32C-DFBD7A530927}"/>
              </a:ext>
            </a:extLst>
          </p:cNvPr>
          <p:cNvSpPr txBox="1"/>
          <p:nvPr/>
        </p:nvSpPr>
        <p:spPr>
          <a:xfrm>
            <a:off x="4405123" y="4288697"/>
            <a:ext cx="3381752" cy="369332"/>
          </a:xfrm>
          <a:prstGeom prst="rect">
            <a:avLst/>
          </a:prstGeom>
          <a:noFill/>
        </p:spPr>
        <p:txBody>
          <a:bodyPr wrap="square" rtlCol="0">
            <a:spAutoFit/>
          </a:bodyPr>
          <a:lstStyle/>
          <a:p>
            <a:pPr algn="ctr"/>
            <a:r>
              <a:rPr lang="en-US" b="1" dirty="0"/>
              <a:t>intercept and slope model</a:t>
            </a:r>
          </a:p>
        </p:txBody>
      </p:sp>
    </p:spTree>
    <p:extLst>
      <p:ext uri="{BB962C8B-B14F-4D97-AF65-F5344CB8AC3E}">
        <p14:creationId xmlns:p14="http://schemas.microsoft.com/office/powerpoint/2010/main" val="4078935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897792-1DB7-0D44-ABBA-9D70F37065C3}"/>
              </a:ext>
            </a:extLst>
          </p:cNvPr>
          <p:cNvPicPr>
            <a:picLocks noChangeAspect="1"/>
          </p:cNvPicPr>
          <p:nvPr/>
        </p:nvPicPr>
        <p:blipFill>
          <a:blip r:embed="rId2"/>
          <a:stretch>
            <a:fillRect/>
          </a:stretch>
        </p:blipFill>
        <p:spPr>
          <a:xfrm>
            <a:off x="849179" y="-1"/>
            <a:ext cx="10493642" cy="5960389"/>
          </a:xfrm>
          <a:prstGeom prst="rect">
            <a:avLst/>
          </a:prstGeom>
        </p:spPr>
      </p:pic>
      <p:sp>
        <p:nvSpPr>
          <p:cNvPr id="4" name="TextBox 3">
            <a:extLst>
              <a:ext uri="{FF2B5EF4-FFF2-40B4-BE49-F238E27FC236}">
                <a16:creationId xmlns:a16="http://schemas.microsoft.com/office/drawing/2014/main" id="{E1A361E2-1D22-524B-B3C0-EFEF0BE0F4B6}"/>
              </a:ext>
            </a:extLst>
          </p:cNvPr>
          <p:cNvSpPr txBox="1"/>
          <p:nvPr/>
        </p:nvSpPr>
        <p:spPr>
          <a:xfrm>
            <a:off x="2746364" y="3642366"/>
            <a:ext cx="6699270" cy="646331"/>
          </a:xfrm>
          <a:prstGeom prst="rect">
            <a:avLst/>
          </a:prstGeom>
          <a:noFill/>
        </p:spPr>
        <p:txBody>
          <a:bodyPr wrap="none" rtlCol="0">
            <a:spAutoFit/>
          </a:bodyPr>
          <a:lstStyle/>
          <a:p>
            <a:r>
              <a:rPr lang="en-US" sz="3600" i="1" dirty="0" err="1">
                <a:latin typeface="Times New Roman" panose="02020603050405020304" pitchFamily="18" charset="0"/>
                <a:cs typeface="Times New Roman" panose="02020603050405020304" pitchFamily="18" charset="0"/>
              </a:rPr>
              <a:t>outcome</a:t>
            </a:r>
            <a:r>
              <a:rPr lang="en-US" sz="3600" i="1" baseline="-25000" dirty="0" err="1">
                <a:latin typeface="Times New Roman" panose="02020603050405020304" pitchFamily="18" charset="0"/>
                <a:cs typeface="Times New Roman" panose="02020603050405020304" pitchFamily="18" charset="0"/>
              </a:rPr>
              <a:t>t</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0</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1</a:t>
            </a:r>
            <a:r>
              <a:rPr lang="en-US" sz="3600" i="1" dirty="0">
                <a:latin typeface="Times New Roman" panose="02020603050405020304" pitchFamily="18" charset="0"/>
                <a:cs typeface="Times New Roman" panose="02020603050405020304" pitchFamily="18" charset="0"/>
              </a:rPr>
              <a:t>·time+β</a:t>
            </a:r>
            <a:r>
              <a:rPr lang="en-US" sz="3600" i="1" baseline="-25000" dirty="0">
                <a:latin typeface="Times New Roman" panose="02020603050405020304" pitchFamily="18" charset="0"/>
                <a:cs typeface="Times New Roman" panose="02020603050405020304" pitchFamily="18" charset="0"/>
              </a:rPr>
              <a:t>2</a:t>
            </a:r>
            <a:r>
              <a:rPr lang="en-US" sz="3600" i="1" dirty="0">
                <a:latin typeface="Times New Roman" panose="02020603050405020304" pitchFamily="18" charset="0"/>
                <a:cs typeface="Times New Roman" panose="02020603050405020304" pitchFamily="18" charset="0"/>
              </a:rPr>
              <a:t>·time</a:t>
            </a:r>
            <a:r>
              <a:rPr lang="en-US" sz="3600" i="1" baseline="30000" dirty="0">
                <a:latin typeface="Times New Roman" panose="02020603050405020304" pitchFamily="18" charset="0"/>
                <a:cs typeface="Times New Roman" panose="02020603050405020304" pitchFamily="18" charset="0"/>
              </a:rPr>
              <a:t>2</a:t>
            </a:r>
            <a:r>
              <a:rPr lang="en-US" sz="3600" i="1" dirty="0">
                <a:latin typeface="Times New Roman" panose="02020603050405020304" pitchFamily="18" charset="0"/>
                <a:cs typeface="Times New Roman" panose="02020603050405020304" pitchFamily="18" charset="0"/>
              </a:rPr>
              <a:t>+ε</a:t>
            </a:r>
            <a:r>
              <a:rPr lang="en-US" sz="3600" i="1" baseline="-25000" dirty="0">
                <a:latin typeface="Times New Roman" panose="02020603050405020304" pitchFamily="18" charset="0"/>
                <a:cs typeface="Times New Roman" panose="02020603050405020304" pitchFamily="18" charset="0"/>
              </a:rPr>
              <a:t>t</a:t>
            </a:r>
            <a:endParaRPr lang="en-US" sz="3600" i="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7CE5348-486A-7B49-8203-E6158BC2264D}"/>
              </a:ext>
            </a:extLst>
          </p:cNvPr>
          <p:cNvSpPr txBox="1"/>
          <p:nvPr/>
        </p:nvSpPr>
        <p:spPr>
          <a:xfrm>
            <a:off x="4405123" y="4288697"/>
            <a:ext cx="3381752" cy="369332"/>
          </a:xfrm>
          <a:prstGeom prst="rect">
            <a:avLst/>
          </a:prstGeom>
          <a:noFill/>
        </p:spPr>
        <p:txBody>
          <a:bodyPr wrap="square" rtlCol="0">
            <a:spAutoFit/>
          </a:bodyPr>
          <a:lstStyle/>
          <a:p>
            <a:pPr algn="ctr"/>
            <a:r>
              <a:rPr lang="en-US" b="1" dirty="0"/>
              <a:t>quadratic model</a:t>
            </a:r>
          </a:p>
        </p:txBody>
      </p:sp>
    </p:spTree>
    <p:extLst>
      <p:ext uri="{BB962C8B-B14F-4D97-AF65-F5344CB8AC3E}">
        <p14:creationId xmlns:p14="http://schemas.microsoft.com/office/powerpoint/2010/main" val="1764047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hart&#10;&#10;Description automatically generated">
            <a:extLst>
              <a:ext uri="{FF2B5EF4-FFF2-40B4-BE49-F238E27FC236}">
                <a16:creationId xmlns:a16="http://schemas.microsoft.com/office/drawing/2014/main" id="{ABCF31D8-0C9B-734C-9908-C56AC16CB7EC}"/>
              </a:ext>
            </a:extLst>
          </p:cNvPr>
          <p:cNvPicPr>
            <a:picLocks noChangeAspect="1"/>
          </p:cNvPicPr>
          <p:nvPr/>
        </p:nvPicPr>
        <p:blipFill>
          <a:blip r:embed="rId3"/>
          <a:stretch>
            <a:fillRect/>
          </a:stretch>
        </p:blipFill>
        <p:spPr>
          <a:xfrm>
            <a:off x="7941034" y="3536645"/>
            <a:ext cx="3214327" cy="2135102"/>
          </a:xfrm>
          <a:prstGeom prst="rect">
            <a:avLst/>
          </a:prstGeom>
        </p:spPr>
      </p:pic>
      <p:sp>
        <p:nvSpPr>
          <p:cNvPr id="13" name="Title 3">
            <a:extLst>
              <a:ext uri="{FF2B5EF4-FFF2-40B4-BE49-F238E27FC236}">
                <a16:creationId xmlns:a16="http://schemas.microsoft.com/office/drawing/2014/main" id="{72614321-991E-D540-A999-09654637488D}"/>
              </a:ext>
            </a:extLst>
          </p:cNvPr>
          <p:cNvSpPr txBox="1">
            <a:spLocks/>
          </p:cNvSpPr>
          <p:nvPr/>
        </p:nvSpPr>
        <p:spPr>
          <a:xfrm>
            <a:off x="838200" y="365126"/>
            <a:ext cx="10515600" cy="1023000"/>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dirty="0"/>
              <a:t>Model diagnostics: autocorrelation</a:t>
            </a:r>
          </a:p>
        </p:txBody>
      </p:sp>
      <p:pic>
        <p:nvPicPr>
          <p:cNvPr id="14" name="Picture 13">
            <a:extLst>
              <a:ext uri="{FF2B5EF4-FFF2-40B4-BE49-F238E27FC236}">
                <a16:creationId xmlns:a16="http://schemas.microsoft.com/office/drawing/2014/main" id="{D4F9436F-D1C0-0745-AB5D-C4CD3A176C7A}"/>
              </a:ext>
            </a:extLst>
          </p:cNvPr>
          <p:cNvPicPr>
            <a:picLocks noChangeAspect="1"/>
          </p:cNvPicPr>
          <p:nvPr/>
        </p:nvPicPr>
        <p:blipFill rotWithShape="1">
          <a:blip r:embed="rId4"/>
          <a:srcRect t="11313" b="6987"/>
          <a:stretch/>
        </p:blipFill>
        <p:spPr>
          <a:xfrm>
            <a:off x="2506008" y="1149430"/>
            <a:ext cx="4962675" cy="2302950"/>
          </a:xfrm>
          <a:prstGeom prst="rect">
            <a:avLst/>
          </a:prstGeom>
        </p:spPr>
      </p:pic>
      <p:pic>
        <p:nvPicPr>
          <p:cNvPr id="15" name="Picture 14">
            <a:extLst>
              <a:ext uri="{FF2B5EF4-FFF2-40B4-BE49-F238E27FC236}">
                <a16:creationId xmlns:a16="http://schemas.microsoft.com/office/drawing/2014/main" id="{5D7182F5-5E8F-434B-889E-FC7D218730DB}"/>
              </a:ext>
            </a:extLst>
          </p:cNvPr>
          <p:cNvPicPr>
            <a:picLocks noChangeAspect="1"/>
          </p:cNvPicPr>
          <p:nvPr/>
        </p:nvPicPr>
        <p:blipFill rotWithShape="1">
          <a:blip r:embed="rId5"/>
          <a:srcRect t="11283" b="7964"/>
          <a:stretch/>
        </p:blipFill>
        <p:spPr>
          <a:xfrm>
            <a:off x="2506007" y="3466060"/>
            <a:ext cx="4962675" cy="2276273"/>
          </a:xfrm>
          <a:prstGeom prst="rect">
            <a:avLst/>
          </a:prstGeom>
        </p:spPr>
      </p:pic>
      <p:pic>
        <p:nvPicPr>
          <p:cNvPr id="17" name="Picture 16" descr="Chart, histogram&#10;&#10;Description automatically generated">
            <a:extLst>
              <a:ext uri="{FF2B5EF4-FFF2-40B4-BE49-F238E27FC236}">
                <a16:creationId xmlns:a16="http://schemas.microsoft.com/office/drawing/2014/main" id="{23895A0A-5131-5A4C-948A-7C200065B719}"/>
              </a:ext>
            </a:extLst>
          </p:cNvPr>
          <p:cNvPicPr>
            <a:picLocks noChangeAspect="1"/>
          </p:cNvPicPr>
          <p:nvPr/>
        </p:nvPicPr>
        <p:blipFill>
          <a:blip r:embed="rId6"/>
          <a:stretch>
            <a:fillRect/>
          </a:stretch>
        </p:blipFill>
        <p:spPr>
          <a:xfrm>
            <a:off x="7941034" y="1149430"/>
            <a:ext cx="3211747" cy="2133393"/>
          </a:xfrm>
          <a:prstGeom prst="rect">
            <a:avLst/>
          </a:prstGeom>
        </p:spPr>
      </p:pic>
      <p:sp>
        <p:nvSpPr>
          <p:cNvPr id="18" name="TextBox 17">
            <a:extLst>
              <a:ext uri="{FF2B5EF4-FFF2-40B4-BE49-F238E27FC236}">
                <a16:creationId xmlns:a16="http://schemas.microsoft.com/office/drawing/2014/main" id="{56783834-EB62-6E4F-8C85-48D701BE4381}"/>
              </a:ext>
            </a:extLst>
          </p:cNvPr>
          <p:cNvSpPr txBox="1"/>
          <p:nvPr/>
        </p:nvSpPr>
        <p:spPr>
          <a:xfrm>
            <a:off x="495908" y="1979710"/>
            <a:ext cx="2010099" cy="646331"/>
          </a:xfrm>
          <a:prstGeom prst="rect">
            <a:avLst/>
          </a:prstGeom>
          <a:noFill/>
        </p:spPr>
        <p:txBody>
          <a:bodyPr wrap="square" rtlCol="0">
            <a:spAutoFit/>
          </a:bodyPr>
          <a:lstStyle/>
          <a:p>
            <a:pPr algn="ctr"/>
            <a:r>
              <a:rPr lang="en-US" b="1" dirty="0"/>
              <a:t>intercept only</a:t>
            </a:r>
          </a:p>
          <a:p>
            <a:pPr algn="ctr"/>
            <a:r>
              <a:rPr lang="en-US" b="1" dirty="0"/>
              <a:t>model</a:t>
            </a:r>
          </a:p>
        </p:txBody>
      </p:sp>
      <p:sp>
        <p:nvSpPr>
          <p:cNvPr id="19" name="TextBox 18">
            <a:extLst>
              <a:ext uri="{FF2B5EF4-FFF2-40B4-BE49-F238E27FC236}">
                <a16:creationId xmlns:a16="http://schemas.microsoft.com/office/drawing/2014/main" id="{48BA6524-53B5-CC47-A02E-B87EFACA1256}"/>
              </a:ext>
            </a:extLst>
          </p:cNvPr>
          <p:cNvSpPr txBox="1"/>
          <p:nvPr/>
        </p:nvSpPr>
        <p:spPr>
          <a:xfrm>
            <a:off x="601592" y="4231960"/>
            <a:ext cx="1798729" cy="646331"/>
          </a:xfrm>
          <a:prstGeom prst="rect">
            <a:avLst/>
          </a:prstGeom>
          <a:noFill/>
        </p:spPr>
        <p:txBody>
          <a:bodyPr wrap="square" rtlCol="0">
            <a:spAutoFit/>
          </a:bodyPr>
          <a:lstStyle/>
          <a:p>
            <a:pPr algn="ctr"/>
            <a:r>
              <a:rPr lang="en-US" b="1" dirty="0"/>
              <a:t>quadratic </a:t>
            </a:r>
          </a:p>
          <a:p>
            <a:pPr algn="ctr"/>
            <a:r>
              <a:rPr lang="en-US" b="1" dirty="0"/>
              <a:t>model</a:t>
            </a:r>
          </a:p>
        </p:txBody>
      </p:sp>
    </p:spTree>
    <p:extLst>
      <p:ext uri="{BB962C8B-B14F-4D97-AF65-F5344CB8AC3E}">
        <p14:creationId xmlns:p14="http://schemas.microsoft.com/office/powerpoint/2010/main" val="3993541965"/>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986</TotalTime>
  <Words>1369</Words>
  <Application>Microsoft Macintosh PowerPoint</Application>
  <PresentationFormat>Widescreen</PresentationFormat>
  <Paragraphs>165</Paragraphs>
  <Slides>33</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Cambria Math</vt:lpstr>
      <vt:lpstr>Georgia</vt:lpstr>
      <vt:lpstr>Times New Roman</vt:lpstr>
      <vt:lpstr>1_Office Theme</vt:lpstr>
      <vt:lpstr>Fitting time series models,  Part 2</vt:lpstr>
      <vt:lpstr>Teaching Objectives</vt:lpstr>
      <vt:lpstr>Part 1 Recap</vt:lpstr>
      <vt:lpstr>PowerPoint Presentation</vt:lpstr>
      <vt:lpstr>PowerPoint Presentation</vt:lpstr>
      <vt:lpstr>PowerPoint Presentation</vt:lpstr>
      <vt:lpstr>PowerPoint Presentation</vt:lpstr>
      <vt:lpstr>PowerPoint Presentation</vt:lpstr>
      <vt:lpstr>PowerPoint Presentation</vt:lpstr>
      <vt:lpstr>Seasonality and time trends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Syndromic surveillance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Audrey Mercadante</dc:creator>
  <cp:lastModifiedBy>Fulcher, Isabel</cp:lastModifiedBy>
  <cp:revision>84</cp:revision>
  <dcterms:created xsi:type="dcterms:W3CDTF">2019-03-28T20:29:47Z</dcterms:created>
  <dcterms:modified xsi:type="dcterms:W3CDTF">2021-03-16T06:36:31Z</dcterms:modified>
</cp:coreProperties>
</file>